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80E2F"/>
    <a:srgbClr val="660066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00" autoAdjust="0"/>
  </p:normalViewPr>
  <p:slideViewPr>
    <p:cSldViewPr snapToObjects="1">
      <p:cViewPr varScale="1">
        <p:scale>
          <a:sx n="84" d="100"/>
          <a:sy n="84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A3800-DD29-46D7-98D6-9BA85E0D7EAB}" type="datetimeFigureOut">
              <a:rPr lang="cs-CZ" smtClean="0"/>
              <a:pPr/>
              <a:t>29.11.2008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84C54-1E1D-405C-B9C2-E20BA4A091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DNS, ZigBee (XBee), POP, SMTP, HTTP Web Server including simple AJAX support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17. 11. 2002 / COMDEX 2002</a:t>
            </a:r>
            <a:r>
              <a:rPr lang="cs-CZ" baseline="0" smtClean="0"/>
              <a:t> / Las Vegas</a:t>
            </a:r>
          </a:p>
          <a:p>
            <a:r>
              <a:rPr lang="cs-CZ" baseline="0" smtClean="0"/>
              <a:t>8. 1. 2003 / International Consumer Electronics Show (CES) / Las Vegas</a:t>
            </a:r>
          </a:p>
          <a:p>
            <a:r>
              <a:rPr lang="cs-CZ" baseline="0" smtClean="0"/>
              <a:t>26. 9. 2006 / Embedded Systems Conference (ESC) [Colin Miller] / Boston beta otevřena 16. 8.</a:t>
            </a:r>
          </a:p>
          <a:p>
            <a:r>
              <a:rPr lang="cs-CZ" baseline="0" smtClean="0"/>
              <a:t>13. 2. 2007 / Embedded World 2007 / Nürnberg</a:t>
            </a:r>
          </a:p>
          <a:p>
            <a:r>
              <a:rPr lang="cs-CZ" baseline="0" smtClean="0"/>
              <a:t>18. 9. 2007 / Embedded Systems Conference (ESC) / Boston; podpisy a fonty</a:t>
            </a:r>
          </a:p>
          <a:p>
            <a:r>
              <a:rPr lang="cs-CZ" baseline="0" smtClean="0"/>
              <a:t>26. 2. 2008 / Embedded World 2008 / Nürnberg; WSD beta a TCP/IP</a:t>
            </a:r>
          </a:p>
          <a:p>
            <a:r>
              <a:rPr lang="cs-CZ" baseline="0" smtClean="0"/>
              <a:t>28. 10. 2008 / Embedded Systems Conference / Boston; Wi-Fi, USB, WSD, SSL, VS2008, Touch, Blackfin</a:t>
            </a:r>
          </a:p>
          <a:p>
            <a:r>
              <a:rPr lang="cs-CZ" smtClean="0"/>
              <a:t>hodinky disc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4C54-1E1D-405C-B9C2-E20BA4A0910B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B1C5-AAC4-4451-84F7-980AFAC2008A}" type="datetimeFigureOut">
              <a:rPr lang="cs-CZ" smtClean="0"/>
              <a:pPr/>
              <a:t>29.11.2008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804F-E2D1-4064-9772-DB54C23AF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B1C5-AAC4-4451-84F7-980AFAC2008A}" type="datetimeFigureOut">
              <a:rPr lang="cs-CZ" smtClean="0"/>
              <a:pPr/>
              <a:t>29.11.2008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804F-E2D1-4064-9772-DB54C23AF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B1C5-AAC4-4451-84F7-980AFAC2008A}" type="datetimeFigureOut">
              <a:rPr lang="cs-CZ" smtClean="0"/>
              <a:pPr/>
              <a:t>29.11.2008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804F-E2D1-4064-9772-DB54C23AF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B1C5-AAC4-4451-84F7-980AFAC2008A}" type="datetimeFigureOut">
              <a:rPr lang="cs-CZ" smtClean="0"/>
              <a:pPr/>
              <a:t>29.11.2008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804F-E2D1-4064-9772-DB54C23AF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B1C5-AAC4-4451-84F7-980AFAC2008A}" type="datetimeFigureOut">
              <a:rPr lang="cs-CZ" smtClean="0"/>
              <a:pPr/>
              <a:t>29.11.2008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804F-E2D1-4064-9772-DB54C23AF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B1C5-AAC4-4451-84F7-980AFAC2008A}" type="datetimeFigureOut">
              <a:rPr lang="cs-CZ" smtClean="0"/>
              <a:pPr/>
              <a:t>29.11.2008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804F-E2D1-4064-9772-DB54C23AF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B1C5-AAC4-4451-84F7-980AFAC2008A}" type="datetimeFigureOut">
              <a:rPr lang="cs-CZ" smtClean="0"/>
              <a:pPr/>
              <a:t>29.11.2008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804F-E2D1-4064-9772-DB54C23AF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B1C5-AAC4-4451-84F7-980AFAC2008A}" type="datetimeFigureOut">
              <a:rPr lang="cs-CZ" smtClean="0"/>
              <a:pPr/>
              <a:t>29.11.2008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804F-E2D1-4064-9772-DB54C23AF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B1C5-AAC4-4451-84F7-980AFAC2008A}" type="datetimeFigureOut">
              <a:rPr lang="cs-CZ" smtClean="0"/>
              <a:pPr/>
              <a:t>29.11.2008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804F-E2D1-4064-9772-DB54C23AF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B1C5-AAC4-4451-84F7-980AFAC2008A}" type="datetimeFigureOut">
              <a:rPr lang="cs-CZ" smtClean="0"/>
              <a:pPr/>
              <a:t>29.11.2008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804F-E2D1-4064-9772-DB54C23AF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B1C5-AAC4-4451-84F7-980AFAC2008A}" type="datetimeFigureOut">
              <a:rPr lang="cs-CZ" smtClean="0"/>
              <a:pPr/>
              <a:t>29.11.2008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804F-E2D1-4064-9772-DB54C23AF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0B1C5-AAC4-4451-84F7-980AFAC2008A}" type="datetimeFigureOut">
              <a:rPr lang="cs-CZ" smtClean="0"/>
              <a:pPr/>
              <a:t>29.11.2008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804F-E2D1-4064-9772-DB54C23AF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Patička"/>
          <p:cNvGrpSpPr/>
          <p:nvPr/>
        </p:nvGrpSpPr>
        <p:grpSpPr>
          <a:xfrm flipH="1">
            <a:off x="30360" y="6546532"/>
            <a:ext cx="9069252" cy="311468"/>
            <a:chOff x="66873" y="6546532"/>
            <a:chExt cx="9069252" cy="311468"/>
          </a:xfrm>
        </p:grpSpPr>
        <p:pic>
          <p:nvPicPr>
            <p:cNvPr id="1032" name="Patička 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5510" y="6546532"/>
              <a:ext cx="4920615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atička 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9" r="5194"/>
            <a:stretch>
              <a:fillRect/>
            </a:stretch>
          </p:blipFill>
          <p:spPr bwMode="auto">
            <a:xfrm flipH="1">
              <a:off x="66873" y="6546532"/>
              <a:ext cx="4418073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" name="Snow Flake" descr="snowflak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657" y="151245"/>
            <a:ext cx="1058876" cy="1180073"/>
          </a:xfrm>
          <a:prstGeom prst="rect">
            <a:avLst/>
          </a:prstGeom>
        </p:spPr>
      </p:pic>
      <p:sp>
        <p:nvSpPr>
          <p:cNvPr id="36" name="motto"/>
          <p:cNvSpPr/>
          <p:nvPr/>
        </p:nvSpPr>
        <p:spPr>
          <a:xfrm>
            <a:off x="3679856" y="4853007"/>
            <a:ext cx="5200677" cy="1287536"/>
          </a:xfrm>
          <a:prstGeom prst="roundRect">
            <a:avLst/>
          </a:prstGeom>
          <a:solidFill>
            <a:schemeClr val="tx2"/>
          </a:solidFill>
        </p:spPr>
        <p:txBody>
          <a:bodyPr wrap="none" lIns="180000" tIns="180000" rIns="180000" bIns="180000">
            <a:spAutoFit/>
          </a:bodyPr>
          <a:lstStyle/>
          <a:p>
            <a:r>
              <a:rPr lang="en-US" smtClean="0">
                <a:solidFill>
                  <a:schemeClr val="bg2"/>
                </a:solidFill>
              </a:rPr>
              <a:t>an </a:t>
            </a:r>
            <a:r>
              <a:rPr lang="en-US" sz="2600" b="1" smtClean="0">
                <a:solidFill>
                  <a:schemeClr val="bg2"/>
                </a:solidFill>
              </a:rPr>
              <a:t>innovative</a:t>
            </a:r>
            <a:r>
              <a:rPr lang="en-US" smtClean="0">
                <a:solidFill>
                  <a:schemeClr val="bg2"/>
                </a:solidFill>
              </a:rPr>
              <a:t> development and</a:t>
            </a:r>
            <a:r>
              <a:rPr lang="cs-CZ" smtClean="0">
                <a:solidFill>
                  <a:schemeClr val="bg2"/>
                </a:solidFill>
              </a:rPr>
              <a:t> </a:t>
            </a:r>
            <a:r>
              <a:rPr lang="en-US" smtClean="0">
                <a:solidFill>
                  <a:schemeClr val="bg2"/>
                </a:solidFill>
              </a:rPr>
              <a:t>execution</a:t>
            </a:r>
            <a:endParaRPr lang="cs-CZ" smtClean="0">
              <a:solidFill>
                <a:schemeClr val="bg2"/>
              </a:solidFill>
            </a:endParaRPr>
          </a:p>
          <a:p>
            <a:r>
              <a:rPr lang="en-US" smtClean="0">
                <a:solidFill>
                  <a:schemeClr val="bg2"/>
                </a:solidFill>
              </a:rPr>
              <a:t>environment</a:t>
            </a:r>
            <a:r>
              <a:rPr lang="cs-CZ" smtClean="0">
                <a:solidFill>
                  <a:schemeClr val="bg2"/>
                </a:solidFill>
              </a:rPr>
              <a:t> </a:t>
            </a:r>
            <a:r>
              <a:rPr lang="en-US" smtClean="0">
                <a:solidFill>
                  <a:schemeClr val="bg2"/>
                </a:solidFill>
              </a:rPr>
              <a:t>for resource-constrained </a:t>
            </a:r>
            <a:r>
              <a:rPr lang="en-US" sz="2600" b="1" smtClean="0">
                <a:solidFill>
                  <a:schemeClr val="bg2"/>
                </a:solidFill>
              </a:rPr>
              <a:t>devices</a:t>
            </a:r>
            <a:endParaRPr lang="cs-CZ" sz="26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Patička"/>
          <p:cNvGrpSpPr/>
          <p:nvPr/>
        </p:nvGrpSpPr>
        <p:grpSpPr>
          <a:xfrm flipH="1">
            <a:off x="30360" y="6546532"/>
            <a:ext cx="9069252" cy="311468"/>
            <a:chOff x="66873" y="6546532"/>
            <a:chExt cx="9069252" cy="311468"/>
          </a:xfrm>
        </p:grpSpPr>
        <p:pic>
          <p:nvPicPr>
            <p:cNvPr id="1032" name="Patička 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5510" y="6546532"/>
              <a:ext cx="4920615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atička 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9" r="5194"/>
            <a:stretch>
              <a:fillRect/>
            </a:stretch>
          </p:blipFill>
          <p:spPr bwMode="auto">
            <a:xfrm flipH="1">
              <a:off x="66873" y="6546532"/>
              <a:ext cx="4418073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Rámeček"/>
          <p:cNvSpPr/>
          <p:nvPr/>
        </p:nvSpPr>
        <p:spPr>
          <a:xfrm>
            <a:off x="153927" y="741282"/>
            <a:ext cx="8799633" cy="5681784"/>
          </a:xfrm>
          <a:prstGeom prst="roundRect">
            <a:avLst>
              <a:gd name="adj" fmla="val 1233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Snow Flake" descr="snowflak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657" y="151245"/>
            <a:ext cx="1058876" cy="1180073"/>
          </a:xfrm>
          <a:prstGeom prst="rect">
            <a:avLst/>
          </a:prstGeom>
        </p:spPr>
      </p:pic>
      <p:sp>
        <p:nvSpPr>
          <p:cNvPr id="13" name="Nadpis"/>
          <p:cNvSpPr txBox="1"/>
          <p:nvPr/>
        </p:nvSpPr>
        <p:spPr>
          <a:xfrm>
            <a:off x="190440" y="741282"/>
            <a:ext cx="762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mtClean="0">
                <a:solidFill>
                  <a:schemeClr val="tx2"/>
                </a:solidFill>
                <a:latin typeface="+mj-lt"/>
              </a:rPr>
              <a:t>další a nové možnosti</a:t>
            </a:r>
            <a:endParaRPr lang="cs-CZ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0" y="1331318"/>
            <a:ext cx="8594813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smtClean="0"/>
              <a:t>dotykové rozhraní</a:t>
            </a:r>
            <a:endParaRPr lang="cs-CZ" sz="2400" dirty="0" smtClean="0"/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>
                <a:solidFill>
                  <a:schemeClr val="accent4"/>
                </a:solidFill>
              </a:rPr>
              <a:t>Microsoft.SPOT.Touch.Touch, Gesture, ... , Microsoft.SPOT.Ink.InkCanvas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včetně kalibrace, základní Down/Move/Up události, předdefinovaná gesta</a:t>
            </a:r>
            <a:endParaRPr lang="cs-CZ" dirty="0" smtClean="0"/>
          </a:p>
          <a:p>
            <a:pPr indent="-252000"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smtClean="0"/>
              <a:t>bezpečnost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>
                <a:solidFill>
                  <a:schemeClr val="accent4"/>
                </a:solidFill>
              </a:rPr>
              <a:t>Microsoft.SPOT.Touch.Cryptography.Key_RSA, Key_TinyEncryptionAlgorithm</a:t>
            </a:r>
          </a:p>
          <a:p>
            <a:pPr marL="0" lvl="2"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smtClean="0"/>
              <a:t>DPWS (WSD) knihovna</a:t>
            </a:r>
            <a:endParaRPr lang="cs-CZ" dirty="0" smtClean="0">
              <a:solidFill>
                <a:schemeClr val="accent4"/>
              </a:solidFill>
            </a:endParaRP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klient i server, možnost generovat kód z WSDL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zjišťování zařízení, události, metadata; součást Windows Rally Technologies</a:t>
            </a:r>
            <a:endParaRPr lang="cs-CZ" sz="2400" smtClean="0"/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endParaRPr lang="cs-CZ" sz="2400" smtClean="0"/>
          </a:p>
          <a:p>
            <a:pPr marL="0" lvl="2"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smtClean="0"/>
              <a:t>ostatní vylepšení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až 4-bitové fonty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zjišťování verze a schopností hardware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podpora Visual Studia 2008 a C# Express edice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interop s nativním kódem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8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Snow Flake" descr="snowflak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657" y="151245"/>
            <a:ext cx="1058876" cy="1180073"/>
          </a:xfrm>
          <a:prstGeom prst="rect">
            <a:avLst/>
          </a:prstGeom>
        </p:spPr>
      </p:pic>
      <p:sp>
        <p:nvSpPr>
          <p:cNvPr id="11" name="Nadpis"/>
          <p:cNvSpPr txBox="1"/>
          <p:nvPr/>
        </p:nvSpPr>
        <p:spPr>
          <a:xfrm>
            <a:off x="190440" y="741282"/>
            <a:ext cx="762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mtClean="0">
                <a:solidFill>
                  <a:schemeClr val="bg2"/>
                </a:solidFill>
                <a:latin typeface="+mj-lt"/>
              </a:rPr>
              <a:t>dostupný hardware</a:t>
            </a:r>
            <a:endParaRPr lang="cs-CZ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38454" y="2250561"/>
            <a:ext cx="5089958" cy="1500198"/>
            <a:chOff x="2071670" y="571480"/>
            <a:chExt cx="6786610" cy="2000264"/>
          </a:xfrm>
        </p:grpSpPr>
        <p:sp>
          <p:nvSpPr>
            <p:cNvPr id="27" name="Rounded Rectangle 26"/>
            <p:cNvSpPr/>
            <p:nvPr/>
          </p:nvSpPr>
          <p:spPr>
            <a:xfrm>
              <a:off x="2071670" y="571480"/>
              <a:ext cx="6786610" cy="50006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Managed Application</a:t>
              </a:r>
              <a:endParaRPr lang="cs-CZ" sz="12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071670" y="1214422"/>
              <a:ext cx="6786610" cy="500066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Emulator</a:t>
              </a:r>
              <a:endParaRPr lang="cs-CZ" sz="12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071670" y="1857364"/>
              <a:ext cx="1428760" cy="71438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Emulator Component</a:t>
              </a:r>
              <a:endParaRPr lang="cs-CZ" sz="12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643306" y="1857364"/>
              <a:ext cx="1428760" cy="71438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Emulator Component</a:t>
              </a:r>
              <a:endParaRPr lang="cs-CZ" sz="12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214942" y="1857364"/>
              <a:ext cx="1928826" cy="714380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Custom Emulator Components</a:t>
              </a:r>
              <a:endParaRPr lang="cs-CZ" sz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286644" y="1857364"/>
              <a:ext cx="1571636" cy="71438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>
                  <a:solidFill>
                    <a:schemeClr val="accent1"/>
                  </a:solidFill>
                </a:rPr>
                <a:t>Configuration Engine</a:t>
              </a:r>
              <a:endParaRPr lang="cs-CZ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003988" y="4056139"/>
            <a:ext cx="587654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25200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</a:pPr>
            <a:r>
              <a:rPr lang="cs-CZ" smtClean="0">
                <a:solidFill>
                  <a:schemeClr val="bg1"/>
                </a:solidFill>
              </a:rPr>
              <a:t>snadno rozšiřitelný a konfigurovatelný, podporuje XML</a:t>
            </a:r>
          </a:p>
          <a:p>
            <a:pPr marL="0" lvl="4" indent="-25200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</a:pPr>
            <a:r>
              <a:rPr lang="cs-CZ" smtClean="0">
                <a:solidFill>
                  <a:schemeClr val="bg1"/>
                </a:solidFill>
              </a:rPr>
              <a:t>libovolný .NET jazyk</a:t>
            </a:r>
            <a:endParaRPr lang="cs-CZ" dirty="0" smtClean="0">
              <a:solidFill>
                <a:schemeClr val="bg1"/>
              </a:solidFill>
            </a:endParaRPr>
          </a:p>
          <a:p>
            <a:pPr marL="0" lvl="4" indent="-25200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</a:pPr>
            <a:r>
              <a:rPr lang="cs-CZ" smtClean="0">
                <a:solidFill>
                  <a:schemeClr val="bg1"/>
                </a:solidFill>
              </a:rPr>
              <a:t>nepodporuje SSL</a:t>
            </a:r>
            <a:endParaRPr lang="cs-CZ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068" y="2188575"/>
            <a:ext cx="1996152" cy="315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8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Snow Flake" descr="snowflak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657" y="151245"/>
            <a:ext cx="1058876" cy="1180073"/>
          </a:xfrm>
          <a:prstGeom prst="rect">
            <a:avLst/>
          </a:prstGeom>
        </p:spPr>
      </p:pic>
      <p:sp>
        <p:nvSpPr>
          <p:cNvPr id="11" name="Nadpis"/>
          <p:cNvSpPr txBox="1"/>
          <p:nvPr/>
        </p:nvSpPr>
        <p:spPr>
          <a:xfrm>
            <a:off x="190440" y="741282"/>
            <a:ext cx="762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mtClean="0">
                <a:solidFill>
                  <a:schemeClr val="bg2"/>
                </a:solidFill>
                <a:latin typeface="+mj-lt"/>
              </a:rPr>
              <a:t>dostupný hardware</a:t>
            </a:r>
            <a:endParaRPr lang="cs-CZ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26" name="Picture 2" descr="I:\miloush.net\MicroFramework\Images\Hardware\Boards\Tahoe Rev B Top Fu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979" y="4006108"/>
            <a:ext cx="3249657" cy="138181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6953" y="3667554"/>
            <a:ext cx="2547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smtClean="0">
                <a:solidFill>
                  <a:schemeClr val="bg1"/>
                </a:solidFill>
              </a:rPr>
              <a:t>Tahoe Development Board</a:t>
            </a:r>
            <a:endParaRPr lang="cs-CZ" sz="1600" b="1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4445" y="5347152"/>
            <a:ext cx="86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smtClean="0">
                <a:solidFill>
                  <a:schemeClr val="bg1"/>
                </a:solidFill>
              </a:rPr>
              <a:t>5000 Kč</a:t>
            </a:r>
            <a:endParaRPr lang="cs-CZ" sz="1600">
              <a:solidFill>
                <a:schemeClr val="bg1"/>
              </a:solidFill>
            </a:endParaRPr>
          </a:p>
        </p:txBody>
      </p:sp>
      <p:pic>
        <p:nvPicPr>
          <p:cNvPr id="1027" name="Picture 3" descr="I:\miloush.net\MicroFramework\Images\Hardware\Modules\Meridian 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979" y="1331318"/>
            <a:ext cx="1428750" cy="138112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612620" y="3355974"/>
            <a:ext cx="2728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Tahoe-II Development Board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7889" y="5347152"/>
            <a:ext cx="85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smtClean="0">
                <a:solidFill>
                  <a:schemeClr val="bg1"/>
                </a:solidFill>
              </a:rPr>
              <a:t>8000 Kč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953" y="992764"/>
            <a:ext cx="1157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smtClean="0">
                <a:solidFill>
                  <a:schemeClr val="bg1"/>
                </a:solidFill>
              </a:rPr>
              <a:t>Meridian/B</a:t>
            </a:r>
            <a:endParaRPr lang="cs-CZ" sz="1600" b="1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552" y="2712443"/>
            <a:ext cx="832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smtClean="0">
                <a:solidFill>
                  <a:schemeClr val="bg1"/>
                </a:solidFill>
              </a:rPr>
              <a:t>1500 Kč</a:t>
            </a:r>
            <a:endParaRPr lang="cs-CZ" sz="1600">
              <a:solidFill>
                <a:schemeClr val="bg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809095" y="1331318"/>
          <a:ext cx="3651300" cy="1957393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1528467"/>
                <a:gridCol w="2122833"/>
              </a:tblGrid>
              <a:tr h="281969"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bg1"/>
                          </a:solidFill>
                        </a:rPr>
                        <a:t>Procesor</a:t>
                      </a:r>
                      <a:endParaRPr lang="cs-CZ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i.MXS Freescale 100 MHz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9273"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bg1"/>
                          </a:solidFill>
                        </a:rPr>
                        <a:t>Flash</a:t>
                      </a:r>
                      <a:endParaRPr lang="cs-CZ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2MB (až 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4MB)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56577"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bg1"/>
                          </a:solidFill>
                        </a:rPr>
                        <a:t>SRAM</a:t>
                      </a:r>
                      <a:endParaRPr lang="cs-CZ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8MB</a:t>
                      </a: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 96MHz (až 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32MB)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31185"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bg1"/>
                          </a:solidFill>
                        </a:rPr>
                        <a:t>Napájení</a:t>
                      </a:r>
                      <a:endParaRPr lang="cs-CZ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+5V 220</a:t>
                      </a: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mA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8193"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2×</a:t>
                      </a: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 UART   min </a:t>
                      </a:r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15× 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GPIO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1× SPI           </a:t>
                      </a:r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× PWM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1× I</a:t>
                      </a:r>
                      <a:r>
                        <a:rPr lang="cs-CZ" sz="1400" baseline="3000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C                  </a:t>
                      </a:r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JTAG</a:t>
                      </a:r>
                      <a:endParaRPr lang="cs-CZ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09518" y="5655158"/>
            <a:ext cx="3140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/>
                </a:solidFill>
              </a:rPr>
              <a:t>2.7" TFT </a:t>
            </a:r>
            <a:r>
              <a:rPr lang="cs-CZ" sz="1400" smtClean="0">
                <a:solidFill>
                  <a:schemeClr val="accent5"/>
                </a:solidFill>
              </a:rPr>
              <a:t>displej 240 </a:t>
            </a:r>
            <a:r>
              <a:rPr lang="cs-CZ" sz="1400" dirty="0" smtClean="0">
                <a:solidFill>
                  <a:schemeClr val="accent5"/>
                </a:solidFill>
              </a:rPr>
              <a:t>× 320</a:t>
            </a:r>
            <a:br>
              <a:rPr lang="cs-CZ" sz="1400" dirty="0" smtClean="0">
                <a:solidFill>
                  <a:schemeClr val="accent5"/>
                </a:solidFill>
              </a:rPr>
            </a:br>
            <a:r>
              <a:rPr lang="cs-CZ" sz="1400" dirty="0" smtClean="0">
                <a:solidFill>
                  <a:schemeClr val="accent5"/>
                </a:solidFill>
              </a:rPr>
              <a:t>9 tlačítek, RS232 </a:t>
            </a:r>
            <a:r>
              <a:rPr lang="cs-CZ" sz="1400" smtClean="0">
                <a:solidFill>
                  <a:schemeClr val="accent5"/>
                </a:solidFill>
              </a:rPr>
              <a:t>a TTL, USB </a:t>
            </a:r>
            <a:r>
              <a:rPr lang="cs-CZ" sz="1400" dirty="0" smtClean="0">
                <a:solidFill>
                  <a:schemeClr val="accent5"/>
                </a:solidFill>
              </a:rPr>
              <a:t>port</a:t>
            </a:r>
          </a:p>
          <a:p>
            <a:endParaRPr lang="cs-CZ" sz="1400" dirty="0" smtClean="0">
              <a:solidFill>
                <a:schemeClr val="accent5"/>
              </a:solidFill>
            </a:endParaRPr>
          </a:p>
          <a:p>
            <a:r>
              <a:rPr lang="cs-CZ" sz="1400" dirty="0" smtClean="0">
                <a:solidFill>
                  <a:schemeClr val="accent5"/>
                </a:solidFill>
              </a:rPr>
              <a:t>+ moduly: ethernet, akcelerometr</a:t>
            </a:r>
            <a:endParaRPr lang="cs-CZ" sz="1400" dirty="0">
              <a:solidFill>
                <a:schemeClr val="accent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0414" y="5655158"/>
            <a:ext cx="34035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/>
                </a:solidFill>
              </a:rPr>
              <a:t>3.5" dotykový TFT displej 320 × 240</a:t>
            </a:r>
            <a:br>
              <a:rPr lang="cs-CZ" sz="1400" dirty="0" smtClean="0">
                <a:solidFill>
                  <a:schemeClr val="accent5"/>
                </a:solidFill>
              </a:rPr>
            </a:br>
            <a:r>
              <a:rPr lang="cs-CZ" sz="1400" dirty="0" smtClean="0">
                <a:solidFill>
                  <a:schemeClr val="accent5"/>
                </a:solidFill>
              </a:rPr>
              <a:t>9 tlačítek, RS232 a TTL, USB port</a:t>
            </a:r>
          </a:p>
          <a:p>
            <a:r>
              <a:rPr lang="cs-CZ" sz="1400" dirty="0" smtClean="0">
                <a:solidFill>
                  <a:schemeClr val="accent5"/>
                </a:solidFill>
              </a:rPr>
              <a:t>vestavěný ethernet, akcelerometr</a:t>
            </a:r>
          </a:p>
          <a:p>
            <a:r>
              <a:rPr lang="cs-CZ" sz="1400" dirty="0" smtClean="0">
                <a:solidFill>
                  <a:schemeClr val="accent5"/>
                </a:solidFill>
              </a:rPr>
              <a:t>slot na SD karty a konektor pro ZigBee,</a:t>
            </a:r>
          </a:p>
          <a:p>
            <a:r>
              <a:rPr lang="cs-CZ" sz="1400" dirty="0" smtClean="0">
                <a:solidFill>
                  <a:schemeClr val="accent5"/>
                </a:solidFill>
              </a:rPr>
              <a:t>tepelný sensor, 2 A/D převodníky</a:t>
            </a:r>
            <a:endParaRPr lang="cs-CZ" sz="1400" dirty="0">
              <a:solidFill>
                <a:schemeClr val="accent5"/>
              </a:solidFill>
            </a:endParaRPr>
          </a:p>
        </p:txBody>
      </p:sp>
      <p:pic>
        <p:nvPicPr>
          <p:cNvPr id="2" name="Picture 2" descr="C:\Users\INFORM~1\AppData\Local\Temp\Rar$DR21.808\TahoeIIfro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8682" y="3538539"/>
            <a:ext cx="3535317" cy="2007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8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Snow Flake" descr="snowflak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657" y="151245"/>
            <a:ext cx="1058876" cy="1180073"/>
          </a:xfrm>
          <a:prstGeom prst="rect">
            <a:avLst/>
          </a:prstGeom>
        </p:spPr>
      </p:pic>
      <p:sp>
        <p:nvSpPr>
          <p:cNvPr id="11" name="Nadpis"/>
          <p:cNvSpPr txBox="1"/>
          <p:nvPr/>
        </p:nvSpPr>
        <p:spPr>
          <a:xfrm>
            <a:off x="190440" y="741282"/>
            <a:ext cx="762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mtClean="0">
                <a:solidFill>
                  <a:schemeClr val="bg2"/>
                </a:solidFill>
                <a:latin typeface="+mj-lt"/>
              </a:rPr>
              <a:t>dostupný hardware</a:t>
            </a:r>
            <a:endParaRPr lang="cs-CZ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7131" y="3667554"/>
            <a:ext cx="4124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smtClean="0">
                <a:solidFill>
                  <a:schemeClr val="bg1"/>
                </a:solidFill>
              </a:rPr>
              <a:t>Embedded Master TFT Development System</a:t>
            </a:r>
            <a:endParaRPr lang="cs-CZ" sz="1600" b="1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00845" y="5347152"/>
            <a:ext cx="86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/>
                </a:solidFill>
              </a:rPr>
              <a:t>8000 Kč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440" y="3667554"/>
            <a:ext cx="2725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smtClean="0">
                <a:solidFill>
                  <a:schemeClr val="bg1"/>
                </a:solidFill>
              </a:rPr>
              <a:t>USBizi Development System</a:t>
            </a:r>
            <a:endParaRPr lang="cs-CZ" sz="1600" b="1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5709" y="5347152"/>
            <a:ext cx="85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smtClean="0">
                <a:solidFill>
                  <a:schemeClr val="bg1"/>
                </a:solidFill>
              </a:rPr>
              <a:t>2000 Kč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953" y="992764"/>
            <a:ext cx="2172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smtClean="0">
                <a:solidFill>
                  <a:schemeClr val="bg1"/>
                </a:solidFill>
              </a:rPr>
              <a:t>Embedded Master TFT</a:t>
            </a:r>
            <a:endParaRPr lang="cs-CZ" sz="1600" b="1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8500" y="2712443"/>
            <a:ext cx="84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smtClean="0">
                <a:solidFill>
                  <a:schemeClr val="bg1"/>
                </a:solidFill>
              </a:rPr>
              <a:t>1800 Kč</a:t>
            </a:r>
            <a:endParaRPr lang="cs-CZ" sz="1600">
              <a:solidFill>
                <a:schemeClr val="bg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943064" y="1331317"/>
          <a:ext cx="5111820" cy="1957393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1387494"/>
                <a:gridCol w="3724326"/>
              </a:tblGrid>
              <a:tr h="281969"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bg1"/>
                          </a:solidFill>
                        </a:rPr>
                        <a:t>Procesor</a:t>
                      </a:r>
                      <a:endParaRPr lang="cs-CZ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NXP Semiconductors</a:t>
                      </a: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LPC2478      72 MHz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9273"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bg1"/>
                          </a:solidFill>
                        </a:rPr>
                        <a:t>Flash</a:t>
                      </a:r>
                      <a:endParaRPr lang="cs-CZ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4.5 MB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56577"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bg1"/>
                          </a:solidFill>
                        </a:rPr>
                        <a:t>SRAM</a:t>
                      </a:r>
                      <a:endParaRPr lang="cs-CZ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8 MB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31185"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bg1"/>
                          </a:solidFill>
                        </a:rPr>
                        <a:t>Napájení</a:t>
                      </a:r>
                      <a:endParaRPr lang="cs-CZ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+5V 500</a:t>
                      </a: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mA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8193"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4×</a:t>
                      </a: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 UART   </a:t>
                      </a:r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min 7× 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GPIO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1× SPI           </a:t>
                      </a:r>
                      <a:r>
                        <a:rPr lang="cs-CZ" sz="1400" smtClean="0">
                          <a:solidFill>
                            <a:schemeClr val="bg1"/>
                          </a:solidFill>
                        </a:rPr>
                        <a:t>5× PWM       7× A/D</a:t>
                      </a:r>
                      <a:endParaRPr lang="cs-CZ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1× I</a:t>
                      </a:r>
                      <a:r>
                        <a:rPr lang="cs-CZ" sz="1400" baseline="3000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C            2× CAN        1× D/A</a:t>
                      </a:r>
                      <a:endParaRPr lang="cs-CZ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543702" y="4086233"/>
            <a:ext cx="300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/>
                </a:solidFill>
              </a:rPr>
              <a:t>4.5" TFT displej 480 × 272</a:t>
            </a:r>
            <a:br>
              <a:rPr lang="cs-CZ" sz="1400" dirty="0" smtClean="0">
                <a:solidFill>
                  <a:schemeClr val="accent5"/>
                </a:solidFill>
              </a:rPr>
            </a:br>
            <a:r>
              <a:rPr lang="cs-CZ" sz="1400" dirty="0" smtClean="0">
                <a:solidFill>
                  <a:schemeClr val="accent5"/>
                </a:solidFill>
              </a:rPr>
              <a:t>7 tlačítek,  ethernet</a:t>
            </a:r>
            <a:br>
              <a:rPr lang="cs-CZ" sz="1400" dirty="0" smtClean="0">
                <a:solidFill>
                  <a:schemeClr val="accent5"/>
                </a:solidFill>
              </a:rPr>
            </a:br>
            <a:r>
              <a:rPr lang="cs-CZ" sz="1400" dirty="0" smtClean="0">
                <a:solidFill>
                  <a:schemeClr val="accent5"/>
                </a:solidFill>
              </a:rPr>
              <a:t>RS232, USB porty (host i device)</a:t>
            </a:r>
            <a:br>
              <a:rPr lang="cs-CZ" sz="1400" dirty="0" smtClean="0">
                <a:solidFill>
                  <a:schemeClr val="accent5"/>
                </a:solidFill>
              </a:rPr>
            </a:br>
            <a:r>
              <a:rPr lang="cs-CZ" sz="1400" dirty="0" smtClean="0">
                <a:solidFill>
                  <a:schemeClr val="accent5"/>
                </a:solidFill>
              </a:rPr>
              <a:t>CAN konektor, SD slot, piezzo</a:t>
            </a:r>
            <a:endParaRPr lang="cs-CZ" sz="1400" dirty="0">
              <a:solidFill>
                <a:schemeClr val="accent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234" y="5655158"/>
            <a:ext cx="3403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smtClean="0">
                <a:solidFill>
                  <a:schemeClr val="accent5"/>
                </a:solidFill>
              </a:rPr>
              <a:t>bez dipleje, bez ethernetu,</a:t>
            </a:r>
          </a:p>
          <a:p>
            <a:r>
              <a:rPr lang="cs-CZ" sz="1400" smtClean="0">
                <a:solidFill>
                  <a:schemeClr val="accent5"/>
                </a:solidFill>
              </a:rPr>
              <a:t>USB porty  (host i device), </a:t>
            </a:r>
          </a:p>
          <a:p>
            <a:r>
              <a:rPr lang="cs-CZ" sz="1400" smtClean="0">
                <a:solidFill>
                  <a:schemeClr val="accent5"/>
                </a:solidFill>
              </a:rPr>
              <a:t>0.5 MB FLASH, 96 kB RAM</a:t>
            </a:r>
          </a:p>
          <a:p>
            <a:r>
              <a:rPr lang="cs-CZ" sz="1400" smtClean="0">
                <a:solidFill>
                  <a:schemeClr val="accent5"/>
                </a:solidFill>
              </a:rPr>
              <a:t>micro SD slot,  10 mA spotřeba</a:t>
            </a:r>
            <a:endParaRPr lang="cs-CZ" sz="1400">
              <a:solidFill>
                <a:schemeClr val="accent5"/>
              </a:solidFill>
            </a:endParaRPr>
          </a:p>
        </p:txBody>
      </p:sp>
      <p:pic>
        <p:nvPicPr>
          <p:cNvPr id="1029" name="Picture 5" descr="I:\miloush.net\MicroFramework\Images\Hardware\Modules\Embedded Master Module TF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405646" y="1231381"/>
            <a:ext cx="1303514" cy="1503386"/>
          </a:xfrm>
          <a:prstGeom prst="rect">
            <a:avLst/>
          </a:prstGeom>
          <a:noFill/>
        </p:spPr>
      </p:pic>
      <p:pic>
        <p:nvPicPr>
          <p:cNvPr id="2050" name="Picture 2" descr="C:\Users\INFORM~1\AppData\Local\Temp\Rar$DR41.170\USBiziFront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190440" y="3850967"/>
            <a:ext cx="2081241" cy="2028647"/>
          </a:xfrm>
          <a:prstGeom prst="rect">
            <a:avLst/>
          </a:prstGeom>
          <a:noFill/>
        </p:spPr>
      </p:pic>
      <p:pic>
        <p:nvPicPr>
          <p:cNvPr id="2051" name="Picture 3" descr="C:\Users\INFORM~1\AppData\Local\Temp\Rar$DR47.085\EMTFTfro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194693" y="4150718"/>
            <a:ext cx="2655602" cy="22614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8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Snow Flake" descr="snowflak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657" y="151245"/>
            <a:ext cx="1058876" cy="1180073"/>
          </a:xfrm>
          <a:prstGeom prst="rect">
            <a:avLst/>
          </a:prstGeom>
        </p:spPr>
      </p:pic>
      <p:sp>
        <p:nvSpPr>
          <p:cNvPr id="11" name="Nadpis"/>
          <p:cNvSpPr txBox="1"/>
          <p:nvPr/>
        </p:nvSpPr>
        <p:spPr>
          <a:xfrm>
            <a:off x="190440" y="741282"/>
            <a:ext cx="762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2"/>
                </a:solidFill>
                <a:latin typeface="+mj-lt"/>
              </a:rPr>
              <a:t>odkazy a zdroje</a:t>
            </a:r>
            <a:endParaRPr lang="cs-CZ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953" y="992764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Knihovny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517" y="1477370"/>
            <a:ext cx="500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/>
                </a:solidFill>
              </a:rPr>
              <a:t>FusionWare.SPOT library</a:t>
            </a:r>
          </a:p>
          <a:p>
            <a:r>
              <a:rPr lang="cs-CZ" sz="1400" dirty="0" smtClean="0">
                <a:solidFill>
                  <a:schemeClr val="accent3"/>
                </a:solidFill>
              </a:rPr>
              <a:t>	http://www.codeplex.com/FusionWareSPOT</a:t>
            </a:r>
            <a:endParaRPr lang="cs-CZ" sz="1400" dirty="0">
              <a:solidFill>
                <a:schemeClr val="accent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9517" y="2000590"/>
            <a:ext cx="500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/>
                </a:solidFill>
              </a:rPr>
              <a:t>Michael's Networking Toolkit</a:t>
            </a:r>
          </a:p>
          <a:p>
            <a:r>
              <a:rPr lang="cs-CZ" sz="1400" dirty="0" smtClean="0">
                <a:solidFill>
                  <a:schemeClr val="accent3"/>
                </a:solidFill>
              </a:rPr>
              <a:t>	 http://www.codeplex.com/mschwarztoolkit</a:t>
            </a:r>
            <a:endParaRPr lang="cs-CZ" sz="1400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6953" y="3136896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Literatura</a:t>
            </a: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30" name="Picture 29" descr="KnihaFront.jpg"/>
          <p:cNvPicPr>
            <a:picLocks noChangeAspect="1"/>
          </p:cNvPicPr>
          <p:nvPr/>
        </p:nvPicPr>
        <p:blipFill>
          <a:blip r:embed="rId5"/>
          <a:srcRect l="10394" t="508" r="9994" b="1045"/>
          <a:stretch>
            <a:fillRect/>
          </a:stretch>
        </p:blipFill>
        <p:spPr>
          <a:xfrm>
            <a:off x="342220" y="3648078"/>
            <a:ext cx="1819922" cy="225048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226952" y="5948397"/>
            <a:ext cx="29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Embedded Programming with the Microsoft® .NET Micro Framework </a:t>
            </a:r>
            <a:endParaRPr lang="cs-CZ" sz="1400" dirty="0" smtClean="0">
              <a:solidFill>
                <a:schemeClr val="accent5"/>
              </a:solidFill>
            </a:endParaRPr>
          </a:p>
        </p:txBody>
      </p:sp>
      <p:pic>
        <p:nvPicPr>
          <p:cNvPr id="33" name="Picture 32" descr="978-1590599730.jpg"/>
          <p:cNvPicPr>
            <a:picLocks noChangeAspect="1"/>
          </p:cNvPicPr>
          <p:nvPr/>
        </p:nvPicPr>
        <p:blipFill>
          <a:blip r:embed="rId6"/>
          <a:srcRect l="2069" t="403" r="2517" b="989"/>
          <a:stretch>
            <a:fillRect/>
          </a:stretch>
        </p:blipFill>
        <p:spPr>
          <a:xfrm>
            <a:off x="2391093" y="3648078"/>
            <a:ext cx="1633212" cy="225048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308193" y="6427267"/>
            <a:ext cx="295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/>
                </a:solidFill>
              </a:rPr>
              <a:t>Expert .NET Micro Framework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96206" y="1646647"/>
            <a:ext cx="584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b="1" dirty="0" smtClean="0">
                <a:solidFill>
                  <a:schemeClr val="bg1"/>
                </a:solidFill>
              </a:rPr>
              <a:t>Web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91078" y="1985201"/>
            <a:ext cx="4089455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1400" dirty="0" smtClean="0">
                <a:solidFill>
                  <a:schemeClr val="accent2"/>
                </a:solidFill>
              </a:rPr>
              <a:t>http://www.microsoft.com/netmf</a:t>
            </a:r>
          </a:p>
          <a:p>
            <a:pPr algn="r">
              <a:lnSpc>
                <a:spcPct val="150000"/>
              </a:lnSpc>
            </a:pPr>
            <a:r>
              <a:rPr lang="cs-CZ" sz="1400" dirty="0" smtClean="0">
                <a:solidFill>
                  <a:schemeClr val="accent2"/>
                </a:solidFill>
              </a:rPr>
              <a:t>http://msdn.microsoft.com/embedded/netmf</a:t>
            </a:r>
          </a:p>
          <a:p>
            <a:pPr algn="r">
              <a:lnSpc>
                <a:spcPct val="150000"/>
              </a:lnSpc>
            </a:pPr>
            <a:r>
              <a:rPr lang="cs-CZ" sz="1400" dirty="0" smtClean="0">
                <a:solidFill>
                  <a:schemeClr val="accent2"/>
                </a:solidFill>
              </a:rPr>
              <a:t>http://www.microframework.cz/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84510" y="322809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b="1" dirty="0" smtClean="0">
                <a:solidFill>
                  <a:schemeClr val="bg1"/>
                </a:solidFill>
              </a:rPr>
              <a:t>Blogy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91078" y="3566648"/>
            <a:ext cx="408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1400" dirty="0" smtClean="0">
                <a:solidFill>
                  <a:schemeClr val="accent2"/>
                </a:solidFill>
              </a:rPr>
              <a:t>http://blogs.msdn.com/netmfteam</a:t>
            </a:r>
          </a:p>
          <a:p>
            <a:pPr algn="r">
              <a:lnSpc>
                <a:spcPct val="150000"/>
              </a:lnSpc>
            </a:pPr>
            <a:r>
              <a:rPr lang="cs-CZ" sz="1400" dirty="0" smtClean="0">
                <a:solidFill>
                  <a:schemeClr val="accent2"/>
                </a:solidFill>
              </a:rPr>
              <a:t>http://bansky.net/blog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17907" y="4633929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b="1" dirty="0" smtClean="0">
                <a:solidFill>
                  <a:schemeClr val="bg1"/>
                </a:solidFill>
              </a:rPr>
              <a:t>Diskusní skupiny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14766" y="4972483"/>
            <a:ext cx="4965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1400" dirty="0" smtClean="0">
                <a:solidFill>
                  <a:schemeClr val="accent2"/>
                </a:solidFill>
              </a:rPr>
              <a:t>microsoft.public.dotnet.framework.microframework</a:t>
            </a:r>
          </a:p>
          <a:p>
            <a:pPr algn="r">
              <a:lnSpc>
                <a:spcPct val="150000"/>
              </a:lnSpc>
            </a:pPr>
            <a:r>
              <a:rPr lang="cs-CZ" sz="1400" smtClean="0">
                <a:solidFill>
                  <a:schemeClr val="accent2"/>
                </a:solidFill>
              </a:rPr>
              <a:t>microsoft.public.dotnet.framework.microframework.porting</a:t>
            </a:r>
            <a:endParaRPr lang="cs-CZ" sz="1400" dirty="0" smtClean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517" y="2523810"/>
            <a:ext cx="500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smtClean="0">
                <a:solidFill>
                  <a:schemeClr val="accent5"/>
                </a:solidFill>
              </a:rPr>
              <a:t>Ajax.NET M!</a:t>
            </a:r>
            <a:endParaRPr lang="cs-CZ" sz="1400" dirty="0" smtClean="0">
              <a:solidFill>
                <a:schemeClr val="accent5"/>
              </a:solidFill>
            </a:endParaRPr>
          </a:p>
          <a:p>
            <a:r>
              <a:rPr lang="cs-CZ" sz="1400" dirty="0" smtClean="0">
                <a:solidFill>
                  <a:schemeClr val="accent3"/>
                </a:solidFill>
              </a:rPr>
              <a:t>	 http</a:t>
            </a:r>
            <a:r>
              <a:rPr lang="cs-CZ" sz="1400" smtClean="0">
                <a:solidFill>
                  <a:schemeClr val="accent3"/>
                </a:solidFill>
              </a:rPr>
              <a:t>://www.codeplex.com/ajaxnetmicro</a:t>
            </a:r>
            <a:endParaRPr lang="cs-CZ" sz="1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8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ámeček"/>
          <p:cNvSpPr/>
          <p:nvPr/>
        </p:nvSpPr>
        <p:spPr>
          <a:xfrm>
            <a:off x="153927" y="741282"/>
            <a:ext cx="8799633" cy="5681784"/>
          </a:xfrm>
          <a:prstGeom prst="roundRect">
            <a:avLst>
              <a:gd name="adj" fmla="val 1233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 descr="column_three_machi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771" y="5437215"/>
            <a:ext cx="1243009" cy="1295645"/>
          </a:xfrm>
          <a:prstGeom prst="rect">
            <a:avLst/>
          </a:prstGeom>
        </p:spPr>
      </p:pic>
      <p:pic>
        <p:nvPicPr>
          <p:cNvPr id="41" name="Picture 40" descr="column_two_b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18" y="982629"/>
            <a:ext cx="2559682" cy="51053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74575" y="1331318"/>
            <a:ext cx="1863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smtClean="0">
                <a:solidFill>
                  <a:schemeClr val="accent4"/>
                </a:solidFill>
              </a:rPr>
              <a:t>do 15. 12.</a:t>
            </a:r>
            <a:endParaRPr lang="cs-CZ" smtClean="0">
              <a:solidFill>
                <a:schemeClr val="accent4"/>
              </a:solidFill>
            </a:endParaRPr>
          </a:p>
          <a:p>
            <a:endParaRPr lang="cs-CZ" smtClean="0"/>
          </a:p>
          <a:p>
            <a:pPr algn="ctr"/>
            <a:r>
              <a:rPr lang="cs-CZ" smtClean="0"/>
              <a:t>odeslat nápad</a:t>
            </a:r>
            <a:endParaRPr lang="cs-CZ"/>
          </a:p>
        </p:txBody>
      </p:sp>
      <p:sp>
        <p:nvSpPr>
          <p:cNvPr id="43" name="TextBox 42"/>
          <p:cNvSpPr txBox="1"/>
          <p:nvPr/>
        </p:nvSpPr>
        <p:spPr>
          <a:xfrm>
            <a:off x="987533" y="2881305"/>
            <a:ext cx="1850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smtClean="0">
                <a:solidFill>
                  <a:schemeClr val="accent4"/>
                </a:solidFill>
              </a:rPr>
              <a:t>do 31. 3.</a:t>
            </a:r>
            <a:endParaRPr lang="cs-CZ" smtClean="0">
              <a:solidFill>
                <a:schemeClr val="accent4"/>
              </a:solidFill>
            </a:endParaRPr>
          </a:p>
          <a:p>
            <a:endParaRPr lang="cs-CZ" smtClean="0"/>
          </a:p>
          <a:p>
            <a:pPr algn="ctr"/>
            <a:r>
              <a:rPr lang="cs-CZ" smtClean="0"/>
              <a:t>vytvořit prototyp</a:t>
            </a:r>
          </a:p>
          <a:p>
            <a:pPr algn="ctr"/>
            <a:r>
              <a:rPr lang="cs-CZ" smtClean="0"/>
              <a:t>(50 semifinalistů)</a:t>
            </a:r>
            <a:endParaRPr lang="cs-CZ"/>
          </a:p>
        </p:txBody>
      </p:sp>
      <p:sp>
        <p:nvSpPr>
          <p:cNvPr id="44" name="TextBox 43"/>
          <p:cNvSpPr txBox="1"/>
          <p:nvPr/>
        </p:nvSpPr>
        <p:spPr>
          <a:xfrm>
            <a:off x="987533" y="4421552"/>
            <a:ext cx="1850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smtClean="0">
                <a:solidFill>
                  <a:schemeClr val="accent4"/>
                </a:solidFill>
              </a:rPr>
              <a:t>do 31. 5.</a:t>
            </a:r>
            <a:endParaRPr lang="cs-CZ" smtClean="0">
              <a:solidFill>
                <a:schemeClr val="accent4"/>
              </a:solidFill>
            </a:endParaRPr>
          </a:p>
          <a:p>
            <a:endParaRPr lang="cs-CZ" smtClean="0"/>
          </a:p>
          <a:p>
            <a:pPr algn="ctr"/>
            <a:r>
              <a:rPr lang="cs-CZ" smtClean="0"/>
              <a:t>předvedení</a:t>
            </a:r>
          </a:p>
          <a:p>
            <a:pPr algn="ctr"/>
            <a:r>
              <a:rPr lang="cs-CZ" smtClean="0"/>
              <a:t>(5 finalistů)</a:t>
            </a:r>
            <a:endParaRPr lang="cs-CZ"/>
          </a:p>
        </p:txBody>
      </p:sp>
      <p:pic>
        <p:nvPicPr>
          <p:cNvPr id="48" name="Picture 47" descr="dream_head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0097" y="750057"/>
            <a:ext cx="5440437" cy="1553573"/>
          </a:xfrm>
          <a:prstGeom prst="rect">
            <a:avLst/>
          </a:prstGeom>
        </p:spPr>
      </p:pic>
      <p:pic>
        <p:nvPicPr>
          <p:cNvPr id="49" name="Picture 48" descr="column_three_clouds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045" y="5437215"/>
            <a:ext cx="838191" cy="736754"/>
          </a:xfrm>
          <a:prstGeom prst="rect">
            <a:avLst/>
          </a:prstGeom>
        </p:spPr>
      </p:pic>
      <p:pic>
        <p:nvPicPr>
          <p:cNvPr id="50" name="Picture 49" descr="column_two_cloud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061" y="5218137"/>
            <a:ext cx="516038" cy="39846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184506" y="2662227"/>
            <a:ext cx="5549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smtClean="0"/>
              <a:t>  ceny v hodnotě $101 000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smtClean="0"/>
              <a:t>  amatérská a profesionální kategorie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smtClean="0"/>
              <a:t>  Tahoe II  pro semifinalisty zdarma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47993" y="4646933"/>
            <a:ext cx="5572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smtClean="0"/>
              <a:t>http://www.dreamdifferentcontest.com/</a:t>
            </a:r>
            <a:endParaRPr lang="cs-CZ" sz="2400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otto"/>
          <p:cNvSpPr/>
          <p:nvPr/>
        </p:nvSpPr>
        <p:spPr>
          <a:xfrm>
            <a:off x="3679856" y="4853007"/>
            <a:ext cx="5200677" cy="1287536"/>
          </a:xfrm>
          <a:prstGeom prst="roundRect">
            <a:avLst/>
          </a:prstGeom>
          <a:solidFill>
            <a:schemeClr val="tx2"/>
          </a:solidFill>
        </p:spPr>
        <p:txBody>
          <a:bodyPr wrap="none" lIns="180000" tIns="180000" rIns="180000" bIns="180000">
            <a:spAutoFit/>
          </a:bodyPr>
          <a:lstStyle/>
          <a:p>
            <a:r>
              <a:rPr lang="en-US" smtClean="0">
                <a:solidFill>
                  <a:schemeClr val="bg2"/>
                </a:solidFill>
              </a:rPr>
              <a:t>an </a:t>
            </a:r>
            <a:r>
              <a:rPr lang="en-US" sz="2600" b="1" smtClean="0">
                <a:solidFill>
                  <a:schemeClr val="bg2"/>
                </a:solidFill>
              </a:rPr>
              <a:t>innovative</a:t>
            </a:r>
            <a:r>
              <a:rPr lang="en-US" smtClean="0">
                <a:solidFill>
                  <a:schemeClr val="bg2"/>
                </a:solidFill>
              </a:rPr>
              <a:t> development and</a:t>
            </a:r>
            <a:r>
              <a:rPr lang="cs-CZ" smtClean="0">
                <a:solidFill>
                  <a:schemeClr val="bg2"/>
                </a:solidFill>
              </a:rPr>
              <a:t> </a:t>
            </a:r>
            <a:r>
              <a:rPr lang="en-US" smtClean="0">
                <a:solidFill>
                  <a:schemeClr val="bg2"/>
                </a:solidFill>
              </a:rPr>
              <a:t>execution</a:t>
            </a:r>
            <a:endParaRPr lang="cs-CZ" smtClean="0">
              <a:solidFill>
                <a:schemeClr val="bg2"/>
              </a:solidFill>
            </a:endParaRPr>
          </a:p>
          <a:p>
            <a:r>
              <a:rPr lang="en-US" smtClean="0">
                <a:solidFill>
                  <a:schemeClr val="bg2"/>
                </a:solidFill>
              </a:rPr>
              <a:t>environment</a:t>
            </a:r>
            <a:r>
              <a:rPr lang="cs-CZ" smtClean="0">
                <a:solidFill>
                  <a:schemeClr val="bg2"/>
                </a:solidFill>
              </a:rPr>
              <a:t> </a:t>
            </a:r>
            <a:r>
              <a:rPr lang="en-US" smtClean="0">
                <a:solidFill>
                  <a:schemeClr val="bg2"/>
                </a:solidFill>
              </a:rPr>
              <a:t>for resource-constrained </a:t>
            </a:r>
            <a:r>
              <a:rPr lang="en-US" sz="2600" b="1" smtClean="0">
                <a:solidFill>
                  <a:schemeClr val="bg2"/>
                </a:solidFill>
              </a:rPr>
              <a:t>devices</a:t>
            </a:r>
            <a:endParaRPr lang="cs-CZ" sz="2600" b="1">
              <a:solidFill>
                <a:schemeClr val="bg2"/>
              </a:solidFill>
            </a:endParaRPr>
          </a:p>
        </p:txBody>
      </p:sp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Patička"/>
          <p:cNvGrpSpPr/>
          <p:nvPr/>
        </p:nvGrpSpPr>
        <p:grpSpPr>
          <a:xfrm flipH="1">
            <a:off x="30360" y="6546532"/>
            <a:ext cx="9069252" cy="311468"/>
            <a:chOff x="66873" y="6546532"/>
            <a:chExt cx="9069252" cy="311468"/>
          </a:xfrm>
        </p:grpSpPr>
        <p:pic>
          <p:nvPicPr>
            <p:cNvPr id="1032" name="Patička 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5510" y="6546532"/>
              <a:ext cx="4920615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atička 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9" r="5194"/>
            <a:stretch>
              <a:fillRect/>
            </a:stretch>
          </p:blipFill>
          <p:spPr bwMode="auto">
            <a:xfrm flipH="1">
              <a:off x="66873" y="6546532"/>
              <a:ext cx="4418073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Rámeček"/>
          <p:cNvSpPr/>
          <p:nvPr/>
        </p:nvSpPr>
        <p:spPr>
          <a:xfrm>
            <a:off x="153927" y="741282"/>
            <a:ext cx="8799633" cy="5681784"/>
          </a:xfrm>
          <a:prstGeom prst="roundRect">
            <a:avLst>
              <a:gd name="adj" fmla="val 1233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Snow Flake" descr="snowflak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657" y="151245"/>
            <a:ext cx="1058876" cy="11800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Patička"/>
          <p:cNvGrpSpPr/>
          <p:nvPr/>
        </p:nvGrpSpPr>
        <p:grpSpPr>
          <a:xfrm flipH="1">
            <a:off x="30360" y="6546532"/>
            <a:ext cx="9069252" cy="311468"/>
            <a:chOff x="66873" y="6546532"/>
            <a:chExt cx="9069252" cy="311468"/>
          </a:xfrm>
        </p:grpSpPr>
        <p:pic>
          <p:nvPicPr>
            <p:cNvPr id="1032" name="Patička 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5510" y="6546532"/>
              <a:ext cx="4920615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atička 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9" r="5194"/>
            <a:stretch>
              <a:fillRect/>
            </a:stretch>
          </p:blipFill>
          <p:spPr bwMode="auto">
            <a:xfrm flipH="1">
              <a:off x="66873" y="6546532"/>
              <a:ext cx="4418073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Rámeček"/>
          <p:cNvSpPr/>
          <p:nvPr/>
        </p:nvSpPr>
        <p:spPr>
          <a:xfrm>
            <a:off x="153927" y="741282"/>
            <a:ext cx="8799633" cy="5681784"/>
          </a:xfrm>
          <a:prstGeom prst="roundRect">
            <a:avLst>
              <a:gd name="adj" fmla="val 1233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Snow Flake" descr="snowflak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657" y="151245"/>
            <a:ext cx="1058876" cy="1180073"/>
          </a:xfrm>
          <a:prstGeom prst="rect">
            <a:avLst/>
          </a:prstGeom>
        </p:spPr>
      </p:pic>
      <p:sp>
        <p:nvSpPr>
          <p:cNvPr id="13" name="Nadpis"/>
          <p:cNvSpPr txBox="1"/>
          <p:nvPr/>
        </p:nvSpPr>
        <p:spPr>
          <a:xfrm>
            <a:off x="190440" y="741282"/>
            <a:ext cx="762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mtClean="0">
                <a:solidFill>
                  <a:schemeClr val="tx2"/>
                </a:solidFill>
                <a:latin typeface="+mj-lt"/>
              </a:rPr>
              <a:t>přehled mobilních technologií</a:t>
            </a:r>
            <a:endParaRPr lang="cs-CZ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4788" y="2625714"/>
            <a:ext cx="1812945" cy="3460773"/>
          </a:xfrm>
          <a:prstGeom prst="roundRect">
            <a:avLst>
              <a:gd name="adj" fmla="val 754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.NET</a:t>
            </a:r>
          </a:p>
          <a:p>
            <a:pPr algn="ctr"/>
            <a:r>
              <a:rPr lang="cs-CZ" dirty="0" smtClean="0"/>
              <a:t>Micro</a:t>
            </a:r>
          </a:p>
          <a:p>
            <a:pPr algn="ctr"/>
            <a:r>
              <a:rPr lang="cs-CZ" dirty="0" smtClean="0"/>
              <a:t>Framework</a:t>
            </a:r>
          </a:p>
        </p:txBody>
      </p:sp>
      <p:sp>
        <p:nvSpPr>
          <p:cNvPr id="18" name="Round Same Side Corner Rectangle 17"/>
          <p:cNvSpPr/>
          <p:nvPr/>
        </p:nvSpPr>
        <p:spPr>
          <a:xfrm>
            <a:off x="604788" y="1371579"/>
            <a:ext cx="912814" cy="500066"/>
          </a:xfrm>
          <a:prstGeom prst="round2Same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Sensors</a:t>
            </a:r>
            <a:endParaRPr lang="cs-CZ" sz="1300" dirty="0">
              <a:solidFill>
                <a:schemeClr val="accent1"/>
              </a:solidFill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1176292" y="1943083"/>
            <a:ext cx="912814" cy="500066"/>
          </a:xfrm>
          <a:prstGeom prst="round2Same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Actuators</a:t>
            </a:r>
            <a:endParaRPr lang="cs-CZ" sz="1300" dirty="0">
              <a:solidFill>
                <a:schemeClr val="accent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48312" y="2625715"/>
            <a:ext cx="2850903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.NET Framework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22663" y="3125781"/>
            <a:ext cx="3687812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.NET Compact Framework</a:t>
            </a:r>
            <a:endParaRPr lang="cs-CZ" dirty="0"/>
          </a:p>
        </p:txBody>
      </p:sp>
      <p:sp>
        <p:nvSpPr>
          <p:cNvPr id="24" name="Rounded Rectangle 23"/>
          <p:cNvSpPr/>
          <p:nvPr/>
        </p:nvSpPr>
        <p:spPr>
          <a:xfrm>
            <a:off x="3001941" y="5157794"/>
            <a:ext cx="529727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s-CZ" sz="1600" dirty="0" smtClean="0"/>
              <a:t>Windows XP Embedded</a:t>
            </a:r>
            <a:endParaRPr lang="cs-CZ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2527272" y="5657860"/>
            <a:ext cx="5200440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s-CZ" sz="1600" dirty="0" smtClean="0"/>
              <a:t>Windows Embedded CE</a:t>
            </a:r>
            <a:endParaRPr lang="cs-CZ" sz="1600" dirty="0"/>
          </a:p>
        </p:txBody>
      </p:sp>
      <p:sp>
        <p:nvSpPr>
          <p:cNvPr id="27" name="Rounded Rectangle 26"/>
          <p:cNvSpPr/>
          <p:nvPr/>
        </p:nvSpPr>
        <p:spPr>
          <a:xfrm>
            <a:off x="3941498" y="3657596"/>
            <a:ext cx="1216800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s-CZ" sz="1600" dirty="0" smtClean="0"/>
              <a:t>Automotive</a:t>
            </a:r>
            <a:endParaRPr lang="cs-CZ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4501909" y="4157662"/>
            <a:ext cx="1216800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s-CZ" sz="1600" dirty="0" smtClean="0"/>
              <a:t>POS</a:t>
            </a:r>
            <a:endParaRPr lang="cs-CZ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5220517" y="4659327"/>
            <a:ext cx="2507196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s-CZ" sz="1600" dirty="0" smtClean="0"/>
              <a:t>Windows Mobile</a:t>
            </a:r>
            <a:endParaRPr lang="cs-CZ" sz="1600" dirty="0"/>
          </a:p>
        </p:txBody>
      </p:sp>
      <p:sp>
        <p:nvSpPr>
          <p:cNvPr id="31" name="Round Same Side Corner Rectangle 30"/>
          <p:cNvSpPr/>
          <p:nvPr/>
        </p:nvSpPr>
        <p:spPr>
          <a:xfrm>
            <a:off x="1593601" y="1371579"/>
            <a:ext cx="1095376" cy="500066"/>
          </a:xfrm>
          <a:prstGeom prst="round2Same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Wearable</a:t>
            </a:r>
          </a:p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Devices</a:t>
            </a:r>
            <a:endParaRPr lang="cs-CZ" sz="1300" dirty="0">
              <a:solidFill>
                <a:schemeClr val="accent1"/>
              </a:solidFill>
            </a:endParaRPr>
          </a:p>
        </p:txBody>
      </p:sp>
      <p:sp>
        <p:nvSpPr>
          <p:cNvPr id="32" name="Round Same Side Corner Rectangle 31"/>
          <p:cNvSpPr/>
          <p:nvPr/>
        </p:nvSpPr>
        <p:spPr>
          <a:xfrm>
            <a:off x="2762003" y="1371579"/>
            <a:ext cx="1095376" cy="500066"/>
          </a:xfrm>
          <a:prstGeom prst="round2Same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Embedded</a:t>
            </a:r>
          </a:p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Controllers</a:t>
            </a:r>
            <a:endParaRPr lang="cs-CZ" sz="1300" dirty="0">
              <a:solidFill>
                <a:schemeClr val="accent1"/>
              </a:solidFill>
            </a:endParaRPr>
          </a:p>
        </p:txBody>
      </p:sp>
      <p:sp>
        <p:nvSpPr>
          <p:cNvPr id="33" name="Round Same Side Corner Rectangle 32"/>
          <p:cNvSpPr/>
          <p:nvPr/>
        </p:nvSpPr>
        <p:spPr>
          <a:xfrm>
            <a:off x="3930405" y="1371579"/>
            <a:ext cx="1217085" cy="500066"/>
          </a:xfrm>
          <a:prstGeom prst="round2Same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Automotive</a:t>
            </a:r>
            <a:endParaRPr lang="cs-CZ" sz="1300" dirty="0">
              <a:solidFill>
                <a:schemeClr val="accent1"/>
              </a:solidFill>
            </a:endParaRPr>
          </a:p>
        </p:txBody>
      </p:sp>
      <p:sp>
        <p:nvSpPr>
          <p:cNvPr id="34" name="Round Same Side Corner Rectangle 33"/>
          <p:cNvSpPr/>
          <p:nvPr/>
        </p:nvSpPr>
        <p:spPr>
          <a:xfrm>
            <a:off x="5220516" y="1371579"/>
            <a:ext cx="1217085" cy="500066"/>
          </a:xfrm>
          <a:prstGeom prst="round2Same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PDA</a:t>
            </a:r>
            <a:endParaRPr lang="cs-CZ" sz="1300" dirty="0">
              <a:solidFill>
                <a:schemeClr val="accent1"/>
              </a:solidFill>
            </a:endParaRPr>
          </a:p>
        </p:txBody>
      </p:sp>
      <p:sp>
        <p:nvSpPr>
          <p:cNvPr id="35" name="Round Same Side Corner Rectangle 34"/>
          <p:cNvSpPr/>
          <p:nvPr/>
        </p:nvSpPr>
        <p:spPr>
          <a:xfrm>
            <a:off x="6510627" y="1371579"/>
            <a:ext cx="1217085" cy="500066"/>
          </a:xfrm>
          <a:prstGeom prst="round2Same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Cell Phones</a:t>
            </a:r>
            <a:endParaRPr lang="cs-CZ" sz="1300" dirty="0">
              <a:solidFill>
                <a:schemeClr val="accent1"/>
              </a:solidFill>
            </a:endParaRPr>
          </a:p>
        </p:txBody>
      </p:sp>
      <p:sp>
        <p:nvSpPr>
          <p:cNvPr id="36" name="Round Same Side Corner Rectangle 35"/>
          <p:cNvSpPr/>
          <p:nvPr/>
        </p:nvSpPr>
        <p:spPr>
          <a:xfrm>
            <a:off x="2165105" y="1943083"/>
            <a:ext cx="1095376" cy="500066"/>
          </a:xfrm>
          <a:prstGeom prst="round2Same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Home</a:t>
            </a:r>
          </a:p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Appliances</a:t>
            </a:r>
            <a:endParaRPr lang="cs-CZ" sz="1300" dirty="0">
              <a:solidFill>
                <a:schemeClr val="accent1"/>
              </a:solidFill>
            </a:endParaRPr>
          </a:p>
        </p:txBody>
      </p:sp>
      <p:sp>
        <p:nvSpPr>
          <p:cNvPr id="37" name="Round Same Side Corner Rectangle 36"/>
          <p:cNvSpPr/>
          <p:nvPr/>
        </p:nvSpPr>
        <p:spPr>
          <a:xfrm>
            <a:off x="3333507" y="1943083"/>
            <a:ext cx="1095376" cy="500066"/>
          </a:xfrm>
          <a:prstGeom prst="round2Same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Game</a:t>
            </a:r>
          </a:p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Devices</a:t>
            </a:r>
            <a:endParaRPr lang="cs-CZ" sz="1300" dirty="0">
              <a:solidFill>
                <a:schemeClr val="accent1"/>
              </a:solidFill>
            </a:endParaRPr>
          </a:p>
        </p:txBody>
      </p:sp>
      <p:sp>
        <p:nvSpPr>
          <p:cNvPr id="38" name="Round Same Side Corner Rectangle 37"/>
          <p:cNvSpPr/>
          <p:nvPr/>
        </p:nvSpPr>
        <p:spPr>
          <a:xfrm>
            <a:off x="4501909" y="1943083"/>
            <a:ext cx="1217085" cy="500066"/>
          </a:xfrm>
          <a:prstGeom prst="round2Same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Point of Sale</a:t>
            </a:r>
          </a:p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Devices</a:t>
            </a:r>
            <a:endParaRPr lang="cs-CZ" sz="1300" dirty="0">
              <a:solidFill>
                <a:schemeClr val="accent1"/>
              </a:solidFill>
            </a:endParaRPr>
          </a:p>
        </p:txBody>
      </p:sp>
      <p:sp>
        <p:nvSpPr>
          <p:cNvPr id="39" name="Round Same Side Corner Rectangle 38"/>
          <p:cNvSpPr/>
          <p:nvPr/>
        </p:nvSpPr>
        <p:spPr>
          <a:xfrm>
            <a:off x="5792020" y="1943083"/>
            <a:ext cx="1217085" cy="500066"/>
          </a:xfrm>
          <a:prstGeom prst="round2Same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Network</a:t>
            </a:r>
          </a:p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Managers</a:t>
            </a:r>
            <a:endParaRPr lang="cs-CZ" sz="1300" dirty="0">
              <a:solidFill>
                <a:schemeClr val="accent1"/>
              </a:solidFill>
            </a:endParaRPr>
          </a:p>
        </p:txBody>
      </p:sp>
      <p:sp>
        <p:nvSpPr>
          <p:cNvPr id="40" name="Round Same Side Corner Rectangle 39"/>
          <p:cNvSpPr/>
          <p:nvPr/>
        </p:nvSpPr>
        <p:spPr>
          <a:xfrm>
            <a:off x="7082131" y="1943083"/>
            <a:ext cx="1217085" cy="500066"/>
          </a:xfrm>
          <a:prstGeom prst="round2Same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Industrial</a:t>
            </a:r>
          </a:p>
          <a:p>
            <a:pPr algn="ctr"/>
            <a:r>
              <a:rPr lang="cs-CZ" sz="1300" dirty="0" smtClean="0">
                <a:solidFill>
                  <a:schemeClr val="accent1"/>
                </a:solidFill>
              </a:rPr>
              <a:t>Automation</a:t>
            </a:r>
            <a:endParaRPr lang="cs-CZ" sz="1300" dirty="0">
              <a:solidFill>
                <a:schemeClr val="accent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>
            <a:off x="299980" y="1229957"/>
            <a:ext cx="803287" cy="1588"/>
          </a:xfrm>
          <a:prstGeom prst="straightConnector1">
            <a:avLst/>
          </a:prstGeom>
          <a:ln w="47625" cmpd="sng">
            <a:solidFill>
              <a:schemeClr val="accent2"/>
            </a:solidFill>
            <a:prstDash val="sysDot"/>
            <a:round/>
            <a:headEnd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2132" y="969936"/>
            <a:ext cx="8290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smtClean="0">
                <a:solidFill>
                  <a:schemeClr val="bg2"/>
                </a:solidFill>
              </a:rPr>
              <a:t>smaller size</a:t>
            </a:r>
            <a:endParaRPr lang="cs-CZ" sz="1050">
              <a:solidFill>
                <a:schemeClr val="bg2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0800000" flipH="1">
            <a:off x="8043623" y="1806472"/>
            <a:ext cx="803287" cy="1588"/>
          </a:xfrm>
          <a:prstGeom prst="straightConnector1">
            <a:avLst/>
          </a:prstGeom>
          <a:ln w="47625" cmpd="sng">
            <a:solidFill>
              <a:schemeClr val="accent2"/>
            </a:solidFill>
            <a:prstDash val="sysDot"/>
            <a:round/>
            <a:headEnd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748631" y="1554144"/>
            <a:ext cx="7825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smtClean="0">
                <a:solidFill>
                  <a:schemeClr val="bg2"/>
                </a:solidFill>
              </a:rPr>
              <a:t>bigger size</a:t>
            </a:r>
            <a:endParaRPr lang="cs-CZ" sz="105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Patička"/>
          <p:cNvGrpSpPr/>
          <p:nvPr/>
        </p:nvGrpSpPr>
        <p:grpSpPr>
          <a:xfrm flipH="1">
            <a:off x="30360" y="6546532"/>
            <a:ext cx="9069252" cy="311468"/>
            <a:chOff x="66873" y="6546532"/>
            <a:chExt cx="9069252" cy="311468"/>
          </a:xfrm>
        </p:grpSpPr>
        <p:pic>
          <p:nvPicPr>
            <p:cNvPr id="1032" name="Patička 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5510" y="6546532"/>
              <a:ext cx="4920615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atička 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9" r="5194"/>
            <a:stretch>
              <a:fillRect/>
            </a:stretch>
          </p:blipFill>
          <p:spPr bwMode="auto">
            <a:xfrm flipH="1">
              <a:off x="66873" y="6546532"/>
              <a:ext cx="4418073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Rámeček"/>
          <p:cNvSpPr/>
          <p:nvPr/>
        </p:nvSpPr>
        <p:spPr>
          <a:xfrm>
            <a:off x="153927" y="741282"/>
            <a:ext cx="8799633" cy="5681784"/>
          </a:xfrm>
          <a:prstGeom prst="roundRect">
            <a:avLst>
              <a:gd name="adj" fmla="val 1233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Snow Flake" descr="snowflak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657" y="151245"/>
            <a:ext cx="1058876" cy="1180073"/>
          </a:xfrm>
          <a:prstGeom prst="rect">
            <a:avLst/>
          </a:prstGeom>
        </p:spPr>
      </p:pic>
      <p:sp>
        <p:nvSpPr>
          <p:cNvPr id="13" name="Nadpis"/>
          <p:cNvSpPr txBox="1"/>
          <p:nvPr/>
        </p:nvSpPr>
        <p:spPr>
          <a:xfrm>
            <a:off x="190440" y="741282"/>
            <a:ext cx="762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mtClean="0">
                <a:solidFill>
                  <a:schemeClr val="tx2"/>
                </a:solidFill>
                <a:latin typeface="+mj-lt"/>
              </a:rPr>
              <a:t>trocha historie</a:t>
            </a:r>
            <a:endParaRPr lang="cs-CZ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6" name="SPOT Watch" descr="Modern Meta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4015" y="3063870"/>
            <a:ext cx="855219" cy="1153552"/>
          </a:xfrm>
          <a:prstGeom prst="rect">
            <a:avLst/>
          </a:prstGeom>
          <a:noFill/>
        </p:spPr>
      </p:pic>
      <p:grpSp>
        <p:nvGrpSpPr>
          <p:cNvPr id="35" name="2000"/>
          <p:cNvGrpSpPr/>
          <p:nvPr/>
        </p:nvGrpSpPr>
        <p:grpSpPr>
          <a:xfrm>
            <a:off x="446031" y="1019142"/>
            <a:ext cx="4965767" cy="523220"/>
            <a:chOff x="446031" y="1019142"/>
            <a:chExt cx="4965767" cy="523220"/>
          </a:xfrm>
        </p:grpSpPr>
        <p:sp>
          <p:nvSpPr>
            <p:cNvPr id="20" name="Rounded Rectangle 19"/>
            <p:cNvSpPr/>
            <p:nvPr/>
          </p:nvSpPr>
          <p:spPr>
            <a:xfrm>
              <a:off x="446031" y="1116444"/>
              <a:ext cx="803286" cy="328617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mtClean="0"/>
                <a:t>2000</a:t>
              </a:r>
              <a:endParaRPr lang="cs-CZ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22341" y="1019142"/>
              <a:ext cx="4089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smtClean="0"/>
                <a:t>Bill Mitchel zakládá </a:t>
              </a:r>
              <a:r>
                <a:rPr lang="cs-CZ" sz="1400" b="1" smtClean="0"/>
                <a:t>S</a:t>
              </a:r>
              <a:r>
                <a:rPr lang="cs-CZ" sz="1400" smtClean="0"/>
                <a:t>mart </a:t>
              </a:r>
              <a:r>
                <a:rPr lang="cs-CZ" sz="1400" b="1" smtClean="0"/>
                <a:t>P</a:t>
              </a:r>
              <a:r>
                <a:rPr lang="cs-CZ" sz="1400" smtClean="0"/>
                <a:t>ersonal </a:t>
              </a:r>
              <a:r>
                <a:rPr lang="cs-CZ" sz="1400" b="1" smtClean="0"/>
                <a:t>O</a:t>
              </a:r>
              <a:r>
                <a:rPr lang="cs-CZ" sz="1400" smtClean="0"/>
                <a:t>bjects  </a:t>
              </a:r>
              <a:r>
                <a:rPr lang="cs-CZ" sz="1400" b="1" smtClean="0"/>
                <a:t>T</a:t>
              </a:r>
              <a:r>
                <a:rPr lang="cs-CZ" sz="1400" smtClean="0"/>
                <a:t>eam</a:t>
              </a:r>
            </a:p>
            <a:p>
              <a:r>
                <a:rPr lang="cs-CZ" sz="1400" smtClean="0"/>
                <a:t>v Microsoft Research</a:t>
              </a:r>
            </a:p>
          </p:txBody>
        </p:sp>
      </p:grpSp>
      <p:grpSp>
        <p:nvGrpSpPr>
          <p:cNvPr id="36" name="2002"/>
          <p:cNvGrpSpPr/>
          <p:nvPr/>
        </p:nvGrpSpPr>
        <p:grpSpPr>
          <a:xfrm>
            <a:off x="446031" y="1820492"/>
            <a:ext cx="4673665" cy="523220"/>
            <a:chOff x="628595" y="1767649"/>
            <a:chExt cx="4673665" cy="523220"/>
          </a:xfrm>
        </p:grpSpPr>
        <p:sp>
          <p:nvSpPr>
            <p:cNvPr id="21" name="Rounded Rectangle 20"/>
            <p:cNvSpPr/>
            <p:nvPr/>
          </p:nvSpPr>
          <p:spPr>
            <a:xfrm>
              <a:off x="628595" y="1864951"/>
              <a:ext cx="803286" cy="328617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mtClean="0"/>
                <a:t>2002</a:t>
              </a:r>
              <a:endParaRPr lang="cs-CZ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04907" y="1767649"/>
              <a:ext cx="379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smtClean="0"/>
                <a:t>Bill Gates oficiálně představuje vizi</a:t>
              </a:r>
            </a:p>
            <a:p>
              <a:r>
                <a:rPr lang="cs-CZ" sz="1400" smtClean="0"/>
                <a:t>Smart Personal Objects Technology</a:t>
              </a:r>
            </a:p>
          </p:txBody>
        </p:sp>
      </p:grpSp>
      <p:pic>
        <p:nvPicPr>
          <p:cNvPr id="30" name="Picture 29" descr="williammitchel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9234" y="873090"/>
            <a:ext cx="914398" cy="701747"/>
          </a:xfrm>
          <a:prstGeom prst="rect">
            <a:avLst/>
          </a:prstGeom>
        </p:spPr>
      </p:pic>
      <p:pic>
        <p:nvPicPr>
          <p:cNvPr id="33" name="Comdex Small" descr="11-17spot-l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6410" y="1676376"/>
            <a:ext cx="1168415" cy="834118"/>
          </a:xfrm>
          <a:prstGeom prst="rect">
            <a:avLst/>
          </a:prstGeom>
        </p:spPr>
      </p:pic>
      <p:pic>
        <p:nvPicPr>
          <p:cNvPr id="34" name="Comdex Big" descr="11-17spot-lg.jpg"/>
          <p:cNvPicPr>
            <a:picLocks noChangeAspect="1"/>
          </p:cNvPicPr>
          <p:nvPr/>
        </p:nvPicPr>
        <p:blipFill>
          <a:blip r:embed="rId10"/>
          <a:srcRect t="-2747" b="-23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39" name="2003"/>
          <p:cNvGrpSpPr/>
          <p:nvPr/>
        </p:nvGrpSpPr>
        <p:grpSpPr>
          <a:xfrm>
            <a:off x="446031" y="2613676"/>
            <a:ext cx="4673665" cy="523220"/>
            <a:chOff x="628595" y="1767649"/>
            <a:chExt cx="4673665" cy="523220"/>
          </a:xfrm>
        </p:grpSpPr>
        <p:sp>
          <p:nvSpPr>
            <p:cNvPr id="40" name="Rounded Rectangle 39"/>
            <p:cNvSpPr/>
            <p:nvPr/>
          </p:nvSpPr>
          <p:spPr>
            <a:xfrm>
              <a:off x="628595" y="1864951"/>
              <a:ext cx="803286" cy="328617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mtClean="0"/>
                <a:t>2003</a:t>
              </a:r>
              <a:endParaRPr lang="cs-CZ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04907" y="1767649"/>
              <a:ext cx="379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smtClean="0"/>
                <a:t>Microsoft ohlašuje SPOT Watches</a:t>
              </a:r>
              <a:br>
                <a:rPr lang="cs-CZ" sz="1400" smtClean="0"/>
              </a:br>
              <a:r>
                <a:rPr lang="cs-CZ" sz="1400" smtClean="0"/>
                <a:t>a technologii DirectBand</a:t>
              </a:r>
            </a:p>
          </p:txBody>
        </p:sp>
      </p:grpSp>
      <p:pic>
        <p:nvPicPr>
          <p:cNvPr id="42" name="CES Small" descr="01-08gates-ces-l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05388" y="2422966"/>
            <a:ext cx="676487" cy="969521"/>
          </a:xfrm>
          <a:prstGeom prst="rect">
            <a:avLst/>
          </a:prstGeom>
        </p:spPr>
      </p:pic>
      <p:pic>
        <p:nvPicPr>
          <p:cNvPr id="43" name="CES Big" descr="01-08gates-ces-lg.jpg"/>
          <p:cNvPicPr>
            <a:picLocks noChangeAspect="1"/>
          </p:cNvPicPr>
          <p:nvPr/>
        </p:nvPicPr>
        <p:blipFill>
          <a:blip r:embed="rId12" cstate="print"/>
          <a:srcRect l="-45545" r="-45545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solidFill>
            <a:srgbClr val="000000">
              <a:alpha val="80000"/>
            </a:srgbClr>
          </a:solidFill>
        </p:spPr>
      </p:pic>
      <p:grpSp>
        <p:nvGrpSpPr>
          <p:cNvPr id="44" name="2004"/>
          <p:cNvGrpSpPr/>
          <p:nvPr/>
        </p:nvGrpSpPr>
        <p:grpSpPr>
          <a:xfrm>
            <a:off x="446029" y="3429000"/>
            <a:ext cx="4673665" cy="523220"/>
            <a:chOff x="-28640" y="1767649"/>
            <a:chExt cx="4673665" cy="523220"/>
          </a:xfrm>
        </p:grpSpPr>
        <p:sp>
          <p:nvSpPr>
            <p:cNvPr id="45" name="Rounded Rectangle 44"/>
            <p:cNvSpPr/>
            <p:nvPr/>
          </p:nvSpPr>
          <p:spPr>
            <a:xfrm>
              <a:off x="-28640" y="1864951"/>
              <a:ext cx="803286" cy="328617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mtClean="0"/>
                <a:t>2004</a:t>
              </a:r>
              <a:endParaRPr lang="cs-CZ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47672" y="1767649"/>
              <a:ext cx="379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smtClean="0"/>
                <a:t>SPOT Watches v komerčním prodeji,</a:t>
              </a:r>
            </a:p>
            <a:p>
              <a:r>
                <a:rPr lang="cs-CZ" sz="1400" smtClean="0"/>
                <a:t>spuštěna služba MSN Direct</a:t>
              </a:r>
            </a:p>
          </p:txBody>
        </p:sp>
      </p:grpSp>
      <p:grpSp>
        <p:nvGrpSpPr>
          <p:cNvPr id="47" name="2006"/>
          <p:cNvGrpSpPr/>
          <p:nvPr/>
        </p:nvGrpSpPr>
        <p:grpSpPr>
          <a:xfrm>
            <a:off x="446029" y="4232286"/>
            <a:ext cx="4673667" cy="523220"/>
            <a:chOff x="-28640" y="1709487"/>
            <a:chExt cx="4673667" cy="523220"/>
          </a:xfrm>
        </p:grpSpPr>
        <p:sp>
          <p:nvSpPr>
            <p:cNvPr id="48" name="Rounded Rectangle 47"/>
            <p:cNvSpPr/>
            <p:nvPr/>
          </p:nvSpPr>
          <p:spPr>
            <a:xfrm>
              <a:off x="-28640" y="1806789"/>
              <a:ext cx="803286" cy="328617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mtClean="0"/>
                <a:t>2006</a:t>
              </a:r>
              <a:endParaRPr lang="cs-CZ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7674" y="1709487"/>
              <a:ext cx="379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smtClean="0"/>
                <a:t>http://www.aboutnetmf.com/</a:t>
              </a:r>
            </a:p>
            <a:p>
              <a:r>
                <a:rPr lang="cs-CZ" sz="1400" smtClean="0"/>
                <a:t>první veřejná beta .NET Micro Frameworku</a:t>
              </a:r>
            </a:p>
          </p:txBody>
        </p:sp>
      </p:grpSp>
      <p:pic>
        <p:nvPicPr>
          <p:cNvPr id="51" name="Picture 50" descr="image042_low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11798" y="3757617"/>
            <a:ext cx="1142670" cy="1381069"/>
          </a:xfrm>
          <a:prstGeom prst="rect">
            <a:avLst/>
          </a:prstGeom>
        </p:spPr>
      </p:pic>
      <p:grpSp>
        <p:nvGrpSpPr>
          <p:cNvPr id="52" name="2006"/>
          <p:cNvGrpSpPr/>
          <p:nvPr/>
        </p:nvGrpSpPr>
        <p:grpSpPr>
          <a:xfrm>
            <a:off x="446029" y="4987021"/>
            <a:ext cx="5359359" cy="523220"/>
            <a:chOff x="-28640" y="1845393"/>
            <a:chExt cx="5359359" cy="523220"/>
          </a:xfrm>
        </p:grpSpPr>
        <p:sp>
          <p:nvSpPr>
            <p:cNvPr id="53" name="Rounded Rectangle 52"/>
            <p:cNvSpPr/>
            <p:nvPr/>
          </p:nvSpPr>
          <p:spPr>
            <a:xfrm>
              <a:off x="-28640" y="1942695"/>
              <a:ext cx="803286" cy="328617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mtClean="0"/>
                <a:t>2007</a:t>
              </a:r>
              <a:endParaRPr lang="cs-CZ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47674" y="1845393"/>
              <a:ext cx="4483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smtClean="0"/>
                <a:t>představena první verze .NET Micro Frameworku – 2.0</a:t>
              </a:r>
            </a:p>
            <a:p>
              <a:r>
                <a:rPr lang="cs-CZ" sz="1400" smtClean="0"/>
                <a:t>uvolněn SP1</a:t>
              </a:r>
            </a:p>
          </p:txBody>
        </p:sp>
      </p:grpSp>
      <p:grpSp>
        <p:nvGrpSpPr>
          <p:cNvPr id="55" name="2006"/>
          <p:cNvGrpSpPr/>
          <p:nvPr/>
        </p:nvGrpSpPr>
        <p:grpSpPr>
          <a:xfrm>
            <a:off x="446029" y="5765832"/>
            <a:ext cx="5359359" cy="523220"/>
            <a:chOff x="-28640" y="1845393"/>
            <a:chExt cx="5359359" cy="523220"/>
          </a:xfrm>
        </p:grpSpPr>
        <p:sp>
          <p:nvSpPr>
            <p:cNvPr id="56" name="Rounded Rectangle 55"/>
            <p:cNvSpPr/>
            <p:nvPr/>
          </p:nvSpPr>
          <p:spPr>
            <a:xfrm>
              <a:off x="-28640" y="1942695"/>
              <a:ext cx="803286" cy="328617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mtClean="0"/>
                <a:t>2008</a:t>
              </a:r>
              <a:endParaRPr lang="cs-CZ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47674" y="1845393"/>
              <a:ext cx="4483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smtClean="0"/>
                <a:t>.NET Micro Framework 2.5</a:t>
              </a:r>
            </a:p>
            <a:p>
              <a:r>
                <a:rPr lang="cs-CZ" sz="1400" smtClean="0"/>
                <a:t>.NET Micro Framework 3.0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Patička"/>
          <p:cNvGrpSpPr/>
          <p:nvPr/>
        </p:nvGrpSpPr>
        <p:grpSpPr>
          <a:xfrm flipH="1">
            <a:off x="30360" y="6546532"/>
            <a:ext cx="9069252" cy="311468"/>
            <a:chOff x="66873" y="6546532"/>
            <a:chExt cx="9069252" cy="311468"/>
          </a:xfrm>
        </p:grpSpPr>
        <p:pic>
          <p:nvPicPr>
            <p:cNvPr id="1032" name="Patička 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5510" y="6546532"/>
              <a:ext cx="4920615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atička 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9" r="5194"/>
            <a:stretch>
              <a:fillRect/>
            </a:stretch>
          </p:blipFill>
          <p:spPr bwMode="auto">
            <a:xfrm flipH="1">
              <a:off x="66873" y="6546532"/>
              <a:ext cx="4418073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Rámeček"/>
          <p:cNvSpPr/>
          <p:nvPr/>
        </p:nvSpPr>
        <p:spPr>
          <a:xfrm>
            <a:off x="153927" y="741282"/>
            <a:ext cx="8799633" cy="5681784"/>
          </a:xfrm>
          <a:prstGeom prst="roundRect">
            <a:avLst>
              <a:gd name="adj" fmla="val 1233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Snow Flake" descr="snowflak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657" y="151245"/>
            <a:ext cx="1058876" cy="1180073"/>
          </a:xfrm>
          <a:prstGeom prst="rect">
            <a:avLst/>
          </a:prstGeom>
        </p:spPr>
      </p:pic>
      <p:sp>
        <p:nvSpPr>
          <p:cNvPr id="13" name="Nadpis"/>
          <p:cNvSpPr txBox="1"/>
          <p:nvPr/>
        </p:nvSpPr>
        <p:spPr>
          <a:xfrm>
            <a:off x="190440" y="741282"/>
            <a:ext cx="762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mtClean="0">
                <a:solidFill>
                  <a:schemeClr val="tx2"/>
                </a:solidFill>
                <a:latin typeface="+mj-lt"/>
              </a:rPr>
              <a:t>architektura</a:t>
            </a:r>
            <a:endParaRPr lang="cs-CZ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02" name="Table 101"/>
          <p:cNvGraphicFramePr>
            <a:graphicFrameLocks noGrp="1"/>
          </p:cNvGraphicFramePr>
          <p:nvPr/>
        </p:nvGraphicFramePr>
        <p:xfrm>
          <a:off x="164892" y="3286124"/>
          <a:ext cx="8788668" cy="6782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973558"/>
                <a:gridCol w="2815110"/>
              </a:tblGrid>
              <a:tr h="339104">
                <a:tc>
                  <a:txBody>
                    <a:bodyPr/>
                    <a:lstStyle/>
                    <a:p>
                      <a:pPr algn="ctr"/>
                      <a:endParaRPr lang="cs-CZ" sz="1600" b="0" i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/>
                        </a:gs>
                        <a:gs pos="78000">
                          <a:schemeClr val="bg1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1" dirty="0" smtClean="0">
                          <a:solidFill>
                            <a:schemeClr val="accent4"/>
                          </a:solidFill>
                        </a:rPr>
                        <a:t>Managed</a:t>
                      </a:r>
                      <a:endParaRPr lang="cs-CZ" sz="1600" b="0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/>
                        </a:gs>
                        <a:gs pos="78000">
                          <a:schemeClr val="bg1"/>
                        </a:gs>
                      </a:gsLst>
                      <a:lin ang="16200000" scaled="0"/>
                    </a:gradFill>
                  </a:tcPr>
                </a:tc>
              </a:tr>
              <a:tr h="339104">
                <a:tc>
                  <a:txBody>
                    <a:bodyPr/>
                    <a:lstStyle/>
                    <a:p>
                      <a:pPr algn="ctr"/>
                      <a:endParaRPr lang="cs-CZ" sz="1600" b="0" i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/>
                        </a:gs>
                        <a:gs pos="78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1" dirty="0" smtClean="0">
                          <a:solidFill>
                            <a:schemeClr val="accent4"/>
                          </a:solidFill>
                        </a:rPr>
                        <a:t>Native</a:t>
                      </a:r>
                      <a:endParaRPr lang="cs-CZ" sz="1600" b="0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/>
                        </a:gs>
                        <a:gs pos="78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3" name="Rounded Rectangle 102"/>
          <p:cNvSpPr/>
          <p:nvPr/>
        </p:nvSpPr>
        <p:spPr>
          <a:xfrm>
            <a:off x="357158" y="2357430"/>
            <a:ext cx="5857916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Libraries</a:t>
            </a:r>
            <a:endParaRPr lang="cs-CZ" dirty="0"/>
          </a:p>
        </p:txBody>
      </p:sp>
      <p:sp>
        <p:nvSpPr>
          <p:cNvPr id="104" name="Rounded Rectangle 103"/>
          <p:cNvSpPr/>
          <p:nvPr/>
        </p:nvSpPr>
        <p:spPr>
          <a:xfrm>
            <a:off x="1643042" y="2500306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accent4"/>
                </a:solidFill>
              </a:rPr>
              <a:t>Threading</a:t>
            </a:r>
            <a:endParaRPr lang="cs-CZ" sz="1400" dirty="0">
              <a:solidFill>
                <a:schemeClr val="accent4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2786050" y="2500306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accent4"/>
                </a:solidFill>
              </a:rPr>
              <a:t>Reflection</a:t>
            </a:r>
            <a:endParaRPr lang="cs-CZ" sz="1400" dirty="0">
              <a:solidFill>
                <a:schemeClr val="accent4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3929058" y="2500306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accent4"/>
                </a:solidFill>
              </a:rPr>
              <a:t>Sockets</a:t>
            </a:r>
            <a:endParaRPr lang="cs-CZ" sz="1400" dirty="0">
              <a:solidFill>
                <a:schemeClr val="accent4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072066" y="2500306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...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357158" y="3214686"/>
            <a:ext cx="5857916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CLR</a:t>
            </a:r>
            <a:endParaRPr lang="cs-CZ" dirty="0"/>
          </a:p>
        </p:txBody>
      </p:sp>
      <p:sp>
        <p:nvSpPr>
          <p:cNvPr id="109" name="Rounded Rectangle 108"/>
          <p:cNvSpPr/>
          <p:nvPr/>
        </p:nvSpPr>
        <p:spPr>
          <a:xfrm>
            <a:off x="1643042" y="3357562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4"/>
                </a:solidFill>
              </a:rPr>
              <a:t>Execution Engine</a:t>
            </a:r>
            <a:endParaRPr lang="cs-CZ" sz="1400" dirty="0">
              <a:solidFill>
                <a:schemeClr val="accent4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2786050" y="3357562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4"/>
                </a:solidFill>
              </a:rPr>
              <a:t>Type System</a:t>
            </a:r>
            <a:endParaRPr lang="cs-CZ" sz="1400" dirty="0">
              <a:solidFill>
                <a:schemeClr val="accent4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3929058" y="3357562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4"/>
                </a:solidFill>
              </a:rPr>
              <a:t>Garbage Collector</a:t>
            </a:r>
            <a:endParaRPr lang="cs-CZ" sz="1400" dirty="0">
              <a:solidFill>
                <a:schemeClr val="accent4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072066" y="3357562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Interop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357158" y="4071942"/>
            <a:ext cx="5857916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PAL</a:t>
            </a:r>
            <a:endParaRPr lang="cs-CZ" dirty="0"/>
          </a:p>
        </p:txBody>
      </p:sp>
      <p:sp>
        <p:nvSpPr>
          <p:cNvPr id="114" name="Rounded Rectangle 113"/>
          <p:cNvSpPr/>
          <p:nvPr/>
        </p:nvSpPr>
        <p:spPr>
          <a:xfrm>
            <a:off x="2214546" y="4214818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Timers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357554" y="4214818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RAM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4500562" y="4214818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I/O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57158" y="873090"/>
            <a:ext cx="5857916" cy="4286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User Application &amp; Libraries</a:t>
            </a:r>
            <a:endParaRPr lang="cs-CZ" dirty="0">
              <a:solidFill>
                <a:schemeClr val="accent4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428596" y="1408830"/>
            <a:ext cx="5715040" cy="1588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357158" y="4929198"/>
            <a:ext cx="5857916" cy="785818"/>
            <a:chOff x="357158" y="4572008"/>
            <a:chExt cx="5857916" cy="785818"/>
          </a:xfrm>
        </p:grpSpPr>
        <p:sp>
          <p:nvSpPr>
            <p:cNvPr id="120" name="Round Same Side Corner Rectangle 119"/>
            <p:cNvSpPr/>
            <p:nvPr/>
          </p:nvSpPr>
          <p:spPr>
            <a:xfrm>
              <a:off x="357158" y="4572008"/>
              <a:ext cx="2143140" cy="785818"/>
            </a:xfrm>
            <a:prstGeom prst="round2Same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dirty="0" smtClean="0"/>
                <a:t>HAL</a:t>
              </a:r>
              <a:endParaRPr lang="cs-CZ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1285852" y="4714884"/>
              <a:ext cx="1071570" cy="50006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Drivers</a:t>
              </a:r>
              <a:endParaRPr lang="cs-CZ" dirty="0"/>
            </a:p>
          </p:txBody>
        </p:sp>
        <p:sp>
          <p:nvSpPr>
            <p:cNvPr id="122" name="Round Same Side Corner Rectangle 121"/>
            <p:cNvSpPr/>
            <p:nvPr/>
          </p:nvSpPr>
          <p:spPr>
            <a:xfrm>
              <a:off x="4071934" y="4572008"/>
              <a:ext cx="2143140" cy="785818"/>
            </a:xfrm>
            <a:prstGeom prst="round2Same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 smtClean="0"/>
                <a:t>OS</a:t>
              </a:r>
              <a:endParaRPr lang="cs-CZ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4214810" y="4714884"/>
              <a:ext cx="1071570" cy="50006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Facilites</a:t>
              </a:r>
              <a:endParaRPr lang="cs-CZ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928926" y="4786322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nebo</a:t>
              </a:r>
              <a:endParaRPr lang="cs-CZ" i="1" dirty="0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357158" y="5786454"/>
            <a:ext cx="585791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Hardware</a:t>
            </a:r>
            <a:endParaRPr lang="cs-CZ" dirty="0"/>
          </a:p>
        </p:txBody>
      </p:sp>
      <p:sp>
        <p:nvSpPr>
          <p:cNvPr id="34" name="Rounded Rectangle 33"/>
          <p:cNvSpPr/>
          <p:nvPr/>
        </p:nvSpPr>
        <p:spPr>
          <a:xfrm>
            <a:off x="357158" y="1511279"/>
            <a:ext cx="5857916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mtClean="0"/>
              <a:t>Services</a:t>
            </a:r>
            <a:endParaRPr lang="cs-CZ" dirty="0"/>
          </a:p>
        </p:txBody>
      </p:sp>
      <p:sp>
        <p:nvSpPr>
          <p:cNvPr id="35" name="Rounded Rectangle 34"/>
          <p:cNvSpPr/>
          <p:nvPr/>
        </p:nvSpPr>
        <p:spPr>
          <a:xfrm>
            <a:off x="1643042" y="1654155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accent4"/>
                </a:solidFill>
              </a:rPr>
              <a:t>DPWS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786050" y="1654155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accent4"/>
                </a:solidFill>
              </a:rPr>
              <a:t>SSL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929058" y="1654155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accent4"/>
                </a:solidFill>
              </a:rPr>
              <a:t>WPF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072066" y="1654155"/>
            <a:ext cx="1000132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accent4"/>
                </a:solidFill>
              </a:rPr>
              <a:t>XML</a:t>
            </a:r>
            <a:endParaRPr lang="cs-CZ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8" presetClass="entr" presetSubtype="0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8" presetClass="entr" presetSubtype="0" ac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8" presetClass="entr" presetSubtype="0" ac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8" presetClass="entr" presetSubtype="0" ac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8" presetClass="entr" presetSubtype="0" ac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8" presetClass="entr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8" presetClass="entr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8" presetClass="entr" presetSubtype="0" ac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8" presetClass="entr" presetSubtype="0" ac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8" presetClass="entr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8" presetClass="entr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8" presetClass="entr" presetSubtype="0" ac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25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Patička"/>
          <p:cNvGrpSpPr/>
          <p:nvPr/>
        </p:nvGrpSpPr>
        <p:grpSpPr>
          <a:xfrm flipH="1">
            <a:off x="30360" y="6546532"/>
            <a:ext cx="9069252" cy="311468"/>
            <a:chOff x="66873" y="6546532"/>
            <a:chExt cx="9069252" cy="311468"/>
          </a:xfrm>
        </p:grpSpPr>
        <p:pic>
          <p:nvPicPr>
            <p:cNvPr id="1032" name="Patička 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5510" y="6546532"/>
              <a:ext cx="4920615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atička 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9" r="5194"/>
            <a:stretch>
              <a:fillRect/>
            </a:stretch>
          </p:blipFill>
          <p:spPr bwMode="auto">
            <a:xfrm flipH="1">
              <a:off x="66873" y="6546532"/>
              <a:ext cx="4418073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Rámeček"/>
          <p:cNvSpPr/>
          <p:nvPr/>
        </p:nvSpPr>
        <p:spPr>
          <a:xfrm>
            <a:off x="153927" y="741282"/>
            <a:ext cx="8799633" cy="5681784"/>
          </a:xfrm>
          <a:prstGeom prst="roundRect">
            <a:avLst>
              <a:gd name="adj" fmla="val 1233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Snow Flake" descr="snowflak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657" y="151245"/>
            <a:ext cx="1058876" cy="1180073"/>
          </a:xfrm>
          <a:prstGeom prst="rect">
            <a:avLst/>
          </a:prstGeom>
        </p:spPr>
      </p:pic>
      <p:sp>
        <p:nvSpPr>
          <p:cNvPr id="13" name="Nadpis"/>
          <p:cNvSpPr txBox="1"/>
          <p:nvPr/>
        </p:nvSpPr>
        <p:spPr>
          <a:xfrm>
            <a:off x="190440" y="741282"/>
            <a:ext cx="762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mtClean="0">
                <a:solidFill>
                  <a:schemeClr val="tx2"/>
                </a:solidFill>
                <a:latin typeface="+mj-lt"/>
              </a:rPr>
              <a:t>implementační rozdíly</a:t>
            </a:r>
            <a:endParaRPr lang="cs-CZ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0" y="1331318"/>
            <a:ext cx="864399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Just-In-Time Compilation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/>
              <a:t>program vždy interpretován</a:t>
            </a:r>
          </a:p>
          <a:p>
            <a:pPr marL="0" lvl="2"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Paměť typu Flash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/>
              <a:t>individuální bity lze změnit pouze z 1 na 0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/>
              <a:t>omezená životnost</a:t>
            </a:r>
          </a:p>
          <a:p>
            <a:pPr marL="0" lvl="2"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Garbage Collection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/>
              <a:t>non-incremental mark-and-sweep algoritmus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/>
              <a:t>metadata přímo na haldě</a:t>
            </a:r>
          </a:p>
          <a:p>
            <a:pPr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Threading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/>
              <a:t>simulovaný přepínáním po 20 ms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/>
              <a:t>vlákna mohou být upřednostňována a přerušována</a:t>
            </a:r>
          </a:p>
          <a:p>
            <a:pPr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Timers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/>
              <a:t>událost znovu obsloužena až po dokončení předchozího volání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81539" y="1331318"/>
            <a:ext cx="424817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Ostatní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/>
              <a:t>volání instrukcí časově hlídáno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/>
              <a:t>řetězce interně uloženy jako UTF-8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i="1" dirty="0" smtClean="0"/>
              <a:t>value types</a:t>
            </a:r>
            <a:r>
              <a:rPr lang="cs-CZ" dirty="0" smtClean="0"/>
              <a:t> emulovány prostředím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Patička"/>
          <p:cNvGrpSpPr/>
          <p:nvPr/>
        </p:nvGrpSpPr>
        <p:grpSpPr>
          <a:xfrm flipH="1">
            <a:off x="30360" y="6546532"/>
            <a:ext cx="9069252" cy="311468"/>
            <a:chOff x="66873" y="6546532"/>
            <a:chExt cx="9069252" cy="311468"/>
          </a:xfrm>
        </p:grpSpPr>
        <p:pic>
          <p:nvPicPr>
            <p:cNvPr id="1032" name="Patička 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5510" y="6546532"/>
              <a:ext cx="4920615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atička 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9" r="5194"/>
            <a:stretch>
              <a:fillRect/>
            </a:stretch>
          </p:blipFill>
          <p:spPr bwMode="auto">
            <a:xfrm flipH="1">
              <a:off x="66873" y="6546532"/>
              <a:ext cx="4418073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Rámeček"/>
          <p:cNvSpPr/>
          <p:nvPr/>
        </p:nvSpPr>
        <p:spPr>
          <a:xfrm>
            <a:off x="153927" y="741282"/>
            <a:ext cx="8799633" cy="5681784"/>
          </a:xfrm>
          <a:prstGeom prst="roundRect">
            <a:avLst>
              <a:gd name="adj" fmla="val 1233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Snow Flake" descr="snowflak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657" y="151245"/>
            <a:ext cx="1058876" cy="1180073"/>
          </a:xfrm>
          <a:prstGeom prst="rect">
            <a:avLst/>
          </a:prstGeom>
        </p:spPr>
      </p:pic>
      <p:sp>
        <p:nvSpPr>
          <p:cNvPr id="13" name="Nadpis"/>
          <p:cNvSpPr txBox="1"/>
          <p:nvPr/>
        </p:nvSpPr>
        <p:spPr>
          <a:xfrm>
            <a:off x="190440" y="741282"/>
            <a:ext cx="762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mtClean="0">
                <a:solidFill>
                  <a:schemeClr val="tx2"/>
                </a:solidFill>
                <a:latin typeface="+mj-lt"/>
              </a:rPr>
              <a:t>co není podporováno</a:t>
            </a:r>
            <a:endParaRPr lang="cs-CZ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0" y="1331318"/>
            <a:ext cx="592936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smtClean="0"/>
              <a:t>ADO.NET</a:t>
            </a:r>
            <a:endParaRPr lang="cs-CZ" sz="2400" dirty="0" smtClean="0"/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žádné databáze</a:t>
            </a:r>
            <a:endParaRPr lang="cs-CZ" dirty="0" smtClean="0"/>
          </a:p>
          <a:p>
            <a:pPr marL="0" lvl="2"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smtClean="0"/>
              <a:t>XML DOM, XPath ...</a:t>
            </a:r>
            <a:endParaRPr lang="cs-CZ" sz="2400" dirty="0" smtClean="0"/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pouze System.Xml.XmlReader</a:t>
            </a:r>
            <a:endParaRPr lang="cs-CZ" dirty="0" smtClean="0"/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z DPWS knihoven System.Ext.Xml.XmlWriter</a:t>
            </a:r>
            <a:endParaRPr lang="cs-CZ" dirty="0" smtClean="0"/>
          </a:p>
          <a:p>
            <a:pPr marL="0" lvl="2"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smtClean="0"/>
              <a:t>ASP.NET</a:t>
            </a:r>
            <a:endParaRPr lang="cs-CZ" sz="2400" dirty="0" smtClean="0"/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ani HttpWebRequest/Respone </a:t>
            </a:r>
            <a:endParaRPr lang="cs-CZ" dirty="0" smtClean="0"/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k dispozici pouze System.Net.Sockets.Socket</a:t>
            </a:r>
            <a:endParaRPr lang="cs-CZ" dirty="0" smtClean="0"/>
          </a:p>
          <a:p>
            <a:pPr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smtClean="0"/>
              <a:t>Windows Forms</a:t>
            </a:r>
          </a:p>
          <a:p>
            <a:pPr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smtClean="0"/>
              <a:t>emitování kódu</a:t>
            </a:r>
            <a:endParaRPr lang="cs-CZ" sz="2400" dirty="0" smtClean="0"/>
          </a:p>
          <a:p>
            <a:pPr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smtClean="0"/>
              <a:t>generování kódu</a:t>
            </a:r>
            <a:endParaRPr lang="cs-CZ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855889" y="1331318"/>
            <a:ext cx="592936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 algn="r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z="2400" smtClean="0">
                <a:solidFill>
                  <a:schemeClr val="accent4"/>
                </a:solidFill>
              </a:rPr>
              <a:t>System.Data</a:t>
            </a:r>
            <a:endParaRPr lang="cs-CZ" sz="2400" dirty="0" smtClean="0">
              <a:solidFill>
                <a:schemeClr val="accent4"/>
              </a:solidFill>
            </a:endParaRPr>
          </a:p>
          <a:p>
            <a:pPr lvl="2" indent="-252000" algn="r">
              <a:spcAft>
                <a:spcPts val="300"/>
              </a:spcAft>
              <a:buClr>
                <a:schemeClr val="accent1"/>
              </a:buClr>
              <a:buSzPct val="120000"/>
            </a:pPr>
            <a:endParaRPr lang="cs-CZ" dirty="0" smtClean="0">
              <a:solidFill>
                <a:schemeClr val="accent4"/>
              </a:solidFill>
            </a:endParaRPr>
          </a:p>
          <a:p>
            <a:pPr marL="0" lvl="2" indent="-252000" algn="r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</a:pPr>
            <a:endParaRPr lang="cs-CZ" sz="2400" dirty="0" smtClean="0">
              <a:solidFill>
                <a:schemeClr val="accent4"/>
              </a:solidFill>
            </a:endParaRPr>
          </a:p>
          <a:p>
            <a:pPr lvl="2" indent="-252000" algn="r">
              <a:spcAft>
                <a:spcPts val="300"/>
              </a:spcAft>
              <a:buClr>
                <a:schemeClr val="accent1"/>
              </a:buClr>
              <a:buSzPct val="120000"/>
            </a:pPr>
            <a:endParaRPr lang="cs-CZ" dirty="0" smtClean="0">
              <a:solidFill>
                <a:schemeClr val="accent4"/>
              </a:solidFill>
            </a:endParaRPr>
          </a:p>
          <a:p>
            <a:pPr lvl="2" indent="-252000" algn="r">
              <a:spcAft>
                <a:spcPts val="300"/>
              </a:spcAft>
              <a:buClr>
                <a:schemeClr val="accent1"/>
              </a:buClr>
              <a:buSzPct val="120000"/>
            </a:pPr>
            <a:endParaRPr lang="cs-CZ" dirty="0" smtClean="0">
              <a:solidFill>
                <a:schemeClr val="accent4"/>
              </a:solidFill>
            </a:endParaRPr>
          </a:p>
          <a:p>
            <a:pPr marL="0" lvl="2" indent="-252000" algn="r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z="2400" smtClean="0">
                <a:solidFill>
                  <a:schemeClr val="accent4"/>
                </a:solidFill>
              </a:rPr>
              <a:t>System.Web</a:t>
            </a:r>
            <a:endParaRPr lang="cs-CZ" sz="2400" dirty="0" smtClean="0">
              <a:solidFill>
                <a:schemeClr val="accent4"/>
              </a:solidFill>
            </a:endParaRPr>
          </a:p>
          <a:p>
            <a:pPr lvl="2" indent="-252000" algn="r">
              <a:spcAft>
                <a:spcPts val="300"/>
              </a:spcAft>
              <a:buClr>
                <a:schemeClr val="accent1"/>
              </a:buClr>
              <a:buSzPct val="120000"/>
            </a:pPr>
            <a:endParaRPr lang="cs-CZ" dirty="0" smtClean="0">
              <a:solidFill>
                <a:schemeClr val="accent4"/>
              </a:solidFill>
            </a:endParaRPr>
          </a:p>
          <a:p>
            <a:pPr lvl="2" indent="-252000" algn="r">
              <a:spcAft>
                <a:spcPts val="300"/>
              </a:spcAft>
              <a:buClr>
                <a:schemeClr val="accent1"/>
              </a:buClr>
              <a:buSzPct val="120000"/>
            </a:pPr>
            <a:endParaRPr lang="cs-CZ" dirty="0" smtClean="0">
              <a:solidFill>
                <a:schemeClr val="accent4"/>
              </a:solidFill>
            </a:endParaRPr>
          </a:p>
          <a:p>
            <a:pPr indent="-252000" algn="r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z="2400" smtClean="0">
                <a:solidFill>
                  <a:schemeClr val="accent4"/>
                </a:solidFill>
              </a:rPr>
              <a:t>System.Windows.Forms</a:t>
            </a:r>
          </a:p>
          <a:p>
            <a:pPr indent="-252000" algn="r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z="2400" smtClean="0">
                <a:solidFill>
                  <a:schemeClr val="accent4"/>
                </a:solidFill>
              </a:rPr>
              <a:t>System.Runtime</a:t>
            </a:r>
            <a:endParaRPr lang="cs-CZ" sz="2400" dirty="0" smtClean="0">
              <a:solidFill>
                <a:schemeClr val="accent4"/>
              </a:solidFill>
            </a:endParaRPr>
          </a:p>
          <a:p>
            <a:pPr indent="-252000" algn="r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z="2400" smtClean="0">
                <a:solidFill>
                  <a:schemeClr val="accent4"/>
                </a:solidFill>
              </a:rPr>
              <a:t>System.CodeDom</a:t>
            </a:r>
            <a:endParaRPr lang="cs-CZ" sz="2400" dirty="0" smtClean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5834656"/>
            <a:ext cx="849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accent6"/>
                </a:solidFill>
              </a:rPr>
              <a:t>StringBuilder, generics (anonymní typy, lambda, LINQ), vícerozměrná pole, unsafe kód.</a:t>
            </a:r>
            <a:endParaRPr lang="cs-CZ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Patička"/>
          <p:cNvGrpSpPr/>
          <p:nvPr/>
        </p:nvGrpSpPr>
        <p:grpSpPr>
          <a:xfrm flipH="1">
            <a:off x="30360" y="6546532"/>
            <a:ext cx="9069252" cy="311468"/>
            <a:chOff x="66873" y="6546532"/>
            <a:chExt cx="9069252" cy="311468"/>
          </a:xfrm>
        </p:grpSpPr>
        <p:pic>
          <p:nvPicPr>
            <p:cNvPr id="1032" name="Patička 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5510" y="6546532"/>
              <a:ext cx="4920615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atička 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9" r="5194"/>
            <a:stretch>
              <a:fillRect/>
            </a:stretch>
          </p:blipFill>
          <p:spPr bwMode="auto">
            <a:xfrm flipH="1">
              <a:off x="66873" y="6546532"/>
              <a:ext cx="4418073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Rámeček"/>
          <p:cNvSpPr/>
          <p:nvPr/>
        </p:nvSpPr>
        <p:spPr>
          <a:xfrm>
            <a:off x="153927" y="741282"/>
            <a:ext cx="8799633" cy="5681784"/>
          </a:xfrm>
          <a:prstGeom prst="roundRect">
            <a:avLst>
              <a:gd name="adj" fmla="val 1233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Snow Flake" descr="snowflak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657" y="151245"/>
            <a:ext cx="1058876" cy="1180073"/>
          </a:xfrm>
          <a:prstGeom prst="rect">
            <a:avLst/>
          </a:prstGeom>
        </p:spPr>
      </p:pic>
      <p:sp>
        <p:nvSpPr>
          <p:cNvPr id="13" name="Nadpis"/>
          <p:cNvSpPr txBox="1"/>
          <p:nvPr/>
        </p:nvSpPr>
        <p:spPr>
          <a:xfrm>
            <a:off x="190440" y="741282"/>
            <a:ext cx="762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mtClean="0">
                <a:solidFill>
                  <a:schemeClr val="tx2"/>
                </a:solidFill>
                <a:latin typeface="+mj-lt"/>
              </a:rPr>
              <a:t>základní I/O funkčnost</a:t>
            </a:r>
            <a:endParaRPr lang="cs-CZ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0" y="1331318"/>
            <a:ext cx="8594813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GPIO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>
                <a:solidFill>
                  <a:schemeClr val="accent4"/>
                </a:solidFill>
              </a:rPr>
              <a:t>Microsoft.SPOT.Hardware.OutputPort, InputPort, InterruptPort, TristatePort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/>
              <a:t>ochrana proti zákmitům, více režimů přerušení, konfigurace pull-up, pull-down</a:t>
            </a:r>
          </a:p>
          <a:p>
            <a:pPr marL="0" lvl="2"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sériový port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>
                <a:solidFill>
                  <a:schemeClr val="accent4"/>
                </a:solidFill>
              </a:rPr>
              <a:t>System.IO.Ports.SerialPort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/>
              <a:t>softwarový / hardwarový flow control, přerušení, volitelná konfigurace</a:t>
            </a:r>
          </a:p>
          <a:p>
            <a:pPr marL="0" lvl="2"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SPI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>
                <a:solidFill>
                  <a:schemeClr val="accent4"/>
                </a:solidFill>
              </a:rPr>
              <a:t>Microsoft.SPOT.Hardware.SPI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/>
              <a:t>8-bitová i 16-bitová verze, chip select nutný přes GPIO</a:t>
            </a:r>
          </a:p>
          <a:p>
            <a:pPr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I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C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>
                <a:solidFill>
                  <a:schemeClr val="accent4"/>
                </a:solidFill>
              </a:rPr>
              <a:t>Microsoft.SPOT.Hardware.I2CDevice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dirty="0" smtClean="0"/>
              <a:t>pouze 7-bitové adresování</a:t>
            </a:r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.net" descr="ms_net_rev_pr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40" y="179343"/>
            <a:ext cx="797093" cy="401643"/>
          </a:xfrm>
          <a:prstGeom prst="rect">
            <a:avLst/>
          </a:prstGeom>
        </p:spPr>
      </p:pic>
      <p:sp>
        <p:nvSpPr>
          <p:cNvPr id="12" name="Micro Framework"/>
          <p:cNvSpPr>
            <a:spLocks noGrp="1"/>
          </p:cNvSpPr>
          <p:nvPr>
            <p:ph type="title"/>
          </p:nvPr>
        </p:nvSpPr>
        <p:spPr>
          <a:xfrm>
            <a:off x="974575" y="142830"/>
            <a:ext cx="6335900" cy="59845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Framework</a:t>
            </a:r>
            <a:r>
              <a:rPr lang="ta-IN" sz="3600" spc="-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</a:t>
            </a:r>
            <a:endParaRPr lang="cs-CZ" sz="3600" spc="-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Patička"/>
          <p:cNvGrpSpPr/>
          <p:nvPr/>
        </p:nvGrpSpPr>
        <p:grpSpPr>
          <a:xfrm flipH="1">
            <a:off x="30360" y="6546532"/>
            <a:ext cx="9069252" cy="311468"/>
            <a:chOff x="66873" y="6546532"/>
            <a:chExt cx="9069252" cy="311468"/>
          </a:xfrm>
        </p:grpSpPr>
        <p:pic>
          <p:nvPicPr>
            <p:cNvPr id="1032" name="Patička 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5510" y="6546532"/>
              <a:ext cx="4920615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atička 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9" r="5194"/>
            <a:stretch>
              <a:fillRect/>
            </a:stretch>
          </p:blipFill>
          <p:spPr bwMode="auto">
            <a:xfrm flipH="1">
              <a:off x="66873" y="6546532"/>
              <a:ext cx="4418073" cy="31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Rámeček"/>
          <p:cNvSpPr/>
          <p:nvPr/>
        </p:nvSpPr>
        <p:spPr>
          <a:xfrm>
            <a:off x="153927" y="741282"/>
            <a:ext cx="8799633" cy="5681784"/>
          </a:xfrm>
          <a:prstGeom prst="roundRect">
            <a:avLst>
              <a:gd name="adj" fmla="val 1233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Snow Flake" descr="snowflak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657" y="151245"/>
            <a:ext cx="1058876" cy="1180073"/>
          </a:xfrm>
          <a:prstGeom prst="rect">
            <a:avLst/>
          </a:prstGeom>
        </p:spPr>
      </p:pic>
      <p:sp>
        <p:nvSpPr>
          <p:cNvPr id="13" name="Nadpis"/>
          <p:cNvSpPr txBox="1"/>
          <p:nvPr/>
        </p:nvSpPr>
        <p:spPr>
          <a:xfrm>
            <a:off x="190440" y="741282"/>
            <a:ext cx="762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mtClean="0">
                <a:solidFill>
                  <a:schemeClr val="tx2"/>
                </a:solidFill>
                <a:latin typeface="+mj-lt"/>
              </a:rPr>
              <a:t>další a nové možnosti</a:t>
            </a:r>
            <a:endParaRPr lang="cs-CZ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0" y="1331318"/>
            <a:ext cx="8594813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smtClean="0"/>
              <a:t>Ethernet</a:t>
            </a:r>
            <a:endParaRPr lang="cs-CZ" sz="2400" dirty="0" smtClean="0"/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>
                <a:solidFill>
                  <a:schemeClr val="accent4"/>
                </a:solidFill>
              </a:rPr>
              <a:t>System.Net.Sockets.Socket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včetně SSL, Wi-Fi, podpora DHCP, událostí na síti</a:t>
            </a:r>
            <a:endParaRPr lang="cs-CZ" dirty="0" smtClean="0"/>
          </a:p>
          <a:p>
            <a:pPr marL="0" lvl="2"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smtClean="0"/>
              <a:t>USB Device</a:t>
            </a:r>
            <a:endParaRPr lang="cs-CZ" sz="2400" dirty="0" smtClean="0"/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>
                <a:solidFill>
                  <a:schemeClr val="accent4"/>
                </a:solidFill>
              </a:rPr>
              <a:t>Microsoft.SPOT.Hardware.USBClient.UsbController </a:t>
            </a:r>
            <a:r>
              <a:rPr lang="cs-CZ" smtClean="0"/>
              <a:t>a</a:t>
            </a:r>
            <a:r>
              <a:rPr lang="cs-CZ" smtClean="0">
                <a:solidFill>
                  <a:schemeClr val="accent4"/>
                </a:solidFill>
              </a:rPr>
              <a:t> UsbStream</a:t>
            </a:r>
            <a:endParaRPr lang="cs-CZ" dirty="0" smtClean="0">
              <a:solidFill>
                <a:schemeClr val="accent4"/>
              </a:solidFill>
            </a:endParaRP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možnost měnit konfigurace a zařízení zaběhu</a:t>
            </a:r>
            <a:endParaRPr lang="cs-CZ" dirty="0" smtClean="0"/>
          </a:p>
          <a:p>
            <a:pPr marL="0" lvl="2"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smtClean="0"/>
              <a:t>souborový systém</a:t>
            </a:r>
            <a:endParaRPr lang="cs-CZ" sz="2400" dirty="0" smtClean="0"/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>
                <a:solidFill>
                  <a:schemeClr val="accent4"/>
                </a:solidFill>
              </a:rPr>
              <a:t>System.IO.Directory, File, Path, StreamReader, StreamWriter, ...</a:t>
            </a:r>
            <a:endParaRPr lang="cs-CZ" dirty="0" smtClean="0">
              <a:solidFill>
                <a:schemeClr val="accent4"/>
              </a:solidFill>
            </a:endParaRP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implementován FAT32 kompatibilní systém, na FLASH i paměťové karty</a:t>
            </a:r>
            <a:endParaRPr lang="cs-CZ" dirty="0" smtClean="0"/>
          </a:p>
          <a:p>
            <a:pPr indent="-252000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cs-CZ" sz="2400" smtClean="0"/>
              <a:t>grafické rozhraní </a:t>
            </a:r>
          </a:p>
          <a:p>
            <a:pPr lvl="2" indent="-252000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>
                <a:solidFill>
                  <a:schemeClr val="accent4"/>
                </a:solidFill>
              </a:rPr>
              <a:t>Microsoft.SPOT.Bitmap, Microsoft.SPOT.Presentation.*</a:t>
            </a:r>
          </a:p>
          <a:p>
            <a:pPr lvl="2" indent="-252000" algn="l">
              <a:spcAft>
                <a:spcPts val="300"/>
              </a:spcAft>
              <a:buClr>
                <a:schemeClr val="accent1"/>
              </a:buClr>
              <a:buSzPct val="120000"/>
            </a:pPr>
            <a:r>
              <a:rPr lang="cs-CZ" smtClean="0"/>
              <a:t>založeno na Windows Presentation Foundation, bez XAMLu</a:t>
            </a:r>
            <a:endParaRPr lang="cs-CZ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.NET Micro Framework">
      <a:dk1>
        <a:sysClr val="windowText" lastClr="000000"/>
      </a:dk1>
      <a:lt1>
        <a:sysClr val="window" lastClr="FFFFFF"/>
      </a:lt1>
      <a:dk2>
        <a:srgbClr val="580E2F"/>
      </a:dk2>
      <a:lt2>
        <a:srgbClr val="E6A947"/>
      </a:lt2>
      <a:accent1>
        <a:srgbClr val="580E2F"/>
      </a:accent1>
      <a:accent2>
        <a:srgbClr val="EFE29C"/>
      </a:accent2>
      <a:accent3>
        <a:srgbClr val="9DA839"/>
      </a:accent3>
      <a:accent4>
        <a:srgbClr val="595C67"/>
      </a:accent4>
      <a:accent5>
        <a:srgbClr val="DBE7DE"/>
      </a:accent5>
      <a:accent6>
        <a:srgbClr val="BE1E2D"/>
      </a:accent6>
      <a:hlink>
        <a:srgbClr val="0070C0"/>
      </a:hlink>
      <a:folHlink>
        <a:srgbClr val="0070C0"/>
      </a:folHlink>
    </a:clrScheme>
    <a:fontScheme name=".NET Micro Framework">
      <a:majorFont>
        <a:latin typeface="Arial"/>
        <a:ea typeface=""/>
        <a:cs typeface=""/>
      </a:majorFont>
      <a:minorFont>
        <a:latin typeface="Corbe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6597</TotalTime>
  <Words>978</Words>
  <Application>Microsoft Office PowerPoint</Application>
  <PresentationFormat>On-screen Show (4:3)</PresentationFormat>
  <Paragraphs>302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Micro Framework 3.0</vt:lpstr>
      <vt:lpstr>Micro Framework 3.0</vt:lpstr>
      <vt:lpstr>Micro Framework 3.0</vt:lpstr>
      <vt:lpstr>Micro Framework 3.0</vt:lpstr>
      <vt:lpstr>Micro Framework 3.0</vt:lpstr>
      <vt:lpstr>Micro Framework 3.0</vt:lpstr>
      <vt:lpstr>Micro Framework 3.0</vt:lpstr>
      <vt:lpstr>Micro Framework 3.0</vt:lpstr>
      <vt:lpstr>Micro Framework 3.0</vt:lpstr>
      <vt:lpstr>Micro Framework 3.0</vt:lpstr>
      <vt:lpstr>Micro Framework 3.0</vt:lpstr>
      <vt:lpstr>Micro Framework 3.0</vt:lpstr>
      <vt:lpstr>Micro Framework 3.0</vt:lpstr>
      <vt:lpstr>Micro Framework 3.0</vt:lpstr>
      <vt:lpstr>Micro Framework 3.0</vt:lpstr>
    </vt:vector>
  </TitlesOfParts>
  <Company>United Association of Miloushs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Deparment of InformatiX</dc:creator>
  <cp:lastModifiedBy>Deparment of InformatiX</cp:lastModifiedBy>
  <cp:revision>203</cp:revision>
  <dcterms:created xsi:type="dcterms:W3CDTF">2008-10-31T15:09:21Z</dcterms:created>
  <dcterms:modified xsi:type="dcterms:W3CDTF">2008-11-30T20:43:16Z</dcterms:modified>
</cp:coreProperties>
</file>